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 id="2147483695" r:id="rId6"/>
    <p:sldMasterId id="2147483696" r:id="rId7"/>
    <p:sldMasterId id="2147483697" r:id="rId8"/>
    <p:sldMasterId id="2147483698" r:id="rId9"/>
    <p:sldMasterId id="2147483681" r:id="rId10"/>
  </p:sldMasterIdLst>
  <p:notesMasterIdLst>
    <p:notesMasterId r:id="rId18"/>
  </p:notesMasterIdLst>
  <p:sldIdLst>
    <p:sldId id="256" r:id="rId11"/>
    <p:sldId id="258" r:id="rId12"/>
    <p:sldId id="259" r:id="rId13"/>
    <p:sldId id="261" r:id="rId14"/>
    <p:sldId id="273" r:id="rId15"/>
    <p:sldId id="264"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9A903A-AFC4-4CC2-BC31-67A27B260FFC}">
          <p14:sldIdLst>
            <p14:sldId id="256"/>
            <p14:sldId id="258"/>
            <p14:sldId id="259"/>
            <p14:sldId id="261"/>
            <p14:sldId id="273"/>
            <p14:sldId id="264"/>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3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94660"/>
  </p:normalViewPr>
  <p:slideViewPr>
    <p:cSldViewPr snapToGrid="0">
      <p:cViewPr varScale="1">
        <p:scale>
          <a:sx n="105" d="100"/>
          <a:sy n="105" d="100"/>
        </p:scale>
        <p:origin x="11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slide" Target="slides/slide5.xml"/><Relationship Id="rId10" Type="http://schemas.openxmlformats.org/officeDocument/2006/relationships/slideMaster" Target="slideMasters/slideMaster7.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062438-0DEB-4225-8313-9193B6386AE1}" type="datetimeFigureOut">
              <a:rPr lang="en-GB" smtClean="0"/>
              <a:t>08/05/2025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DEE9C-310A-4109-9609-F959424525F5}" type="slidenum">
              <a:rPr lang="en-GB" smtClean="0"/>
              <a:t>‹#›</a:t>
            </a:fld>
            <a:endParaRPr lang="en-GB"/>
          </a:p>
        </p:txBody>
      </p:sp>
    </p:spTree>
    <p:extLst>
      <p:ext uri="{BB962C8B-B14F-4D97-AF65-F5344CB8AC3E}">
        <p14:creationId xmlns:p14="http://schemas.microsoft.com/office/powerpoint/2010/main" val="268909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5DEE9C-310A-4109-9609-F959424525F5}" type="slidenum">
              <a:rPr lang="en-GB" smtClean="0"/>
              <a:t>4</a:t>
            </a:fld>
            <a:endParaRPr lang="en-GB"/>
          </a:p>
        </p:txBody>
      </p:sp>
    </p:spTree>
    <p:extLst>
      <p:ext uri="{BB962C8B-B14F-4D97-AF65-F5344CB8AC3E}">
        <p14:creationId xmlns:p14="http://schemas.microsoft.com/office/powerpoint/2010/main" val="3495932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3.jpe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3.jpe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3.jpeg"/><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3.jpeg"/><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3.jpe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146DBC-6489-F93C-DAB8-42820B5A4C7A}"/>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13" name="Picture 12" descr="A black and white logo&#10;&#10;Description automatically generated">
            <a:extLst>
              <a:ext uri="{FF2B5EF4-FFF2-40B4-BE49-F238E27FC236}">
                <a16:creationId xmlns:a16="http://schemas.microsoft.com/office/drawing/2014/main" id="{74C90F22-0A49-2372-FB93-E46F2D52E8D9}"/>
              </a:ext>
            </a:extLst>
          </p:cNvPr>
          <p:cNvPicPr>
            <a:picLocks noChangeAspect="1"/>
          </p:cNvPicPr>
          <p:nvPr userDrawn="1"/>
        </p:nvPicPr>
        <p:blipFill>
          <a:blip r:embed="rId2"/>
          <a:stretch>
            <a:fillRect/>
          </a:stretch>
        </p:blipFill>
        <p:spPr>
          <a:xfrm>
            <a:off x="498764" y="473331"/>
            <a:ext cx="3435927" cy="932013"/>
          </a:xfrm>
          <a:prstGeom prst="rect">
            <a:avLst/>
          </a:prstGeom>
        </p:spPr>
      </p:pic>
      <p:sp>
        <p:nvSpPr>
          <p:cNvPr id="15" name="Title 1">
            <a:extLst>
              <a:ext uri="{FF2B5EF4-FFF2-40B4-BE49-F238E27FC236}">
                <a16:creationId xmlns:a16="http://schemas.microsoft.com/office/drawing/2014/main" id="{53808703-0BCE-7183-6470-AA2644D50A04}"/>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US"/>
              <a:t>Click to edit Master title style</a:t>
            </a:r>
          </a:p>
        </p:txBody>
      </p:sp>
      <p:pic>
        <p:nvPicPr>
          <p:cNvPr id="5" name="Picture 4" descr="A black and grey square&#10;&#10;Description automatically generated">
            <a:extLst>
              <a:ext uri="{FF2B5EF4-FFF2-40B4-BE49-F238E27FC236}">
                <a16:creationId xmlns:a16="http://schemas.microsoft.com/office/drawing/2014/main" id="{1A85B2A7-6344-5FDD-BC90-99BF16392B5D}"/>
              </a:ext>
            </a:extLst>
          </p:cNvPr>
          <p:cNvPicPr>
            <a:picLocks noChangeAspect="1"/>
          </p:cNvPicPr>
          <p:nvPr userDrawn="1"/>
        </p:nvPicPr>
        <p:blipFill>
          <a:blip r:embed="rId3"/>
          <a:stretch>
            <a:fillRect/>
          </a:stretch>
        </p:blipFill>
        <p:spPr>
          <a:xfrm>
            <a:off x="6277369" y="-2026"/>
            <a:ext cx="5920688" cy="5920688"/>
          </a:xfrm>
          <a:prstGeom prst="rect">
            <a:avLst/>
          </a:prstGeom>
        </p:spPr>
      </p:pic>
      <p:pic>
        <p:nvPicPr>
          <p:cNvPr id="6" name="Picture 5">
            <a:extLst>
              <a:ext uri="{FF2B5EF4-FFF2-40B4-BE49-F238E27FC236}">
                <a16:creationId xmlns:a16="http://schemas.microsoft.com/office/drawing/2014/main" id="{419F1AE3-B7ED-CA4C-210B-D91BC8B0FABB}"/>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4" name="Content Placeholder 2">
            <a:extLst>
              <a:ext uri="{FF2B5EF4-FFF2-40B4-BE49-F238E27FC236}">
                <a16:creationId xmlns:a16="http://schemas.microsoft.com/office/drawing/2014/main" id="{C1B3F0D4-EA08-A9E7-4EF2-A055966B6DDF}"/>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54276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ster 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5E93BC-2C86-81E4-CF3D-0994FCAFDD0C}"/>
              </a:ext>
            </a:extLst>
          </p:cNvPr>
          <p:cNvSpPr/>
          <p:nvPr userDrawn="1"/>
        </p:nvSpPr>
        <p:spPr>
          <a:xfrm>
            <a:off x="0" y="-1"/>
            <a:ext cx="12192000" cy="59186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a:solidFill>
                <a:srgbClr val="231F20"/>
              </a:solidFill>
            </a:endParaRPr>
          </a:p>
        </p:txBody>
      </p:sp>
      <p:pic>
        <p:nvPicPr>
          <p:cNvPr id="10" name="Picture 9" descr="A black and white square with a white line in the middle&#10;&#10;Description automatically generated">
            <a:extLst>
              <a:ext uri="{FF2B5EF4-FFF2-40B4-BE49-F238E27FC236}">
                <a16:creationId xmlns:a16="http://schemas.microsoft.com/office/drawing/2014/main" id="{14FC5ACC-626E-5382-F158-CCE55C176EE9}"/>
              </a:ext>
            </a:extLst>
          </p:cNvPr>
          <p:cNvPicPr>
            <a:picLocks noChangeAspect="1"/>
          </p:cNvPicPr>
          <p:nvPr userDrawn="1"/>
        </p:nvPicPr>
        <p:blipFill>
          <a:blip r:embed="rId2"/>
          <a:stretch>
            <a:fillRect/>
          </a:stretch>
        </p:blipFill>
        <p:spPr>
          <a:xfrm>
            <a:off x="6642661" y="510878"/>
            <a:ext cx="4884320" cy="4884320"/>
          </a:xfrm>
          <a:prstGeom prst="rect">
            <a:avLst/>
          </a:prstGeom>
        </p:spPr>
      </p:pic>
      <p:pic>
        <p:nvPicPr>
          <p:cNvPr id="19" name="Picture 18" descr="A black and white sign with white letters&#10;&#10;Description automatically generated">
            <a:extLst>
              <a:ext uri="{FF2B5EF4-FFF2-40B4-BE49-F238E27FC236}">
                <a16:creationId xmlns:a16="http://schemas.microsoft.com/office/drawing/2014/main" id="{5B8CA796-6467-1D77-C2B1-B3E230D7C86A}"/>
              </a:ext>
            </a:extLst>
          </p:cNvPr>
          <p:cNvPicPr>
            <a:picLocks noChangeAspect="1"/>
          </p:cNvPicPr>
          <p:nvPr userDrawn="1"/>
        </p:nvPicPr>
        <p:blipFill>
          <a:blip r:embed="rId3"/>
          <a:stretch>
            <a:fillRect/>
          </a:stretch>
        </p:blipFill>
        <p:spPr>
          <a:xfrm>
            <a:off x="498763" y="495879"/>
            <a:ext cx="3435929" cy="932013"/>
          </a:xfrm>
          <a:prstGeom prst="rect">
            <a:avLst/>
          </a:prstGeom>
        </p:spPr>
      </p:pic>
      <p:pic>
        <p:nvPicPr>
          <p:cNvPr id="11" name="Picture 10">
            <a:extLst>
              <a:ext uri="{FF2B5EF4-FFF2-40B4-BE49-F238E27FC236}">
                <a16:creationId xmlns:a16="http://schemas.microsoft.com/office/drawing/2014/main" id="{E78AA43D-CA85-B2F0-70F6-D07FFCE455C7}"/>
              </a:ext>
            </a:extLst>
          </p:cNvPr>
          <p:cNvPicPr>
            <a:picLocks noChangeAspect="1"/>
          </p:cNvPicPr>
          <p:nvPr userDrawn="1"/>
        </p:nvPicPr>
        <p:blipFill>
          <a:blip r:embed="rId4"/>
          <a:stretch>
            <a:fillRect/>
          </a:stretch>
        </p:blipFill>
        <p:spPr>
          <a:xfrm>
            <a:off x="665019" y="4690785"/>
            <a:ext cx="7713211" cy="932013"/>
          </a:xfrm>
          <a:prstGeom prst="rect">
            <a:avLst/>
          </a:prstGeom>
        </p:spPr>
      </p:pic>
      <p:sp>
        <p:nvSpPr>
          <p:cNvPr id="12" name="Title 1">
            <a:extLst>
              <a:ext uri="{FF2B5EF4-FFF2-40B4-BE49-F238E27FC236}">
                <a16:creationId xmlns:a16="http://schemas.microsoft.com/office/drawing/2014/main" id="{4A5EA306-EF31-ADD5-4A70-C7187493DB7C}"/>
              </a:ext>
            </a:extLst>
          </p:cNvPr>
          <p:cNvSpPr>
            <a:spLocks noGrp="1"/>
          </p:cNvSpPr>
          <p:nvPr>
            <p:ph type="title"/>
          </p:nvPr>
        </p:nvSpPr>
        <p:spPr>
          <a:xfrm>
            <a:off x="665019" y="3132914"/>
            <a:ext cx="8091355" cy="1392898"/>
          </a:xfrm>
          <a:prstGeom prst="rect">
            <a:avLst/>
          </a:prstGeom>
        </p:spPr>
        <p:txBody>
          <a:bodyPr anchor="b"/>
          <a:lstStyle>
            <a:lvl1pPr>
              <a:lnSpc>
                <a:spcPts val="3040"/>
              </a:lnSpc>
              <a:defRPr sz="3200" b="0" i="0">
                <a:solidFill>
                  <a:schemeClr val="bg1"/>
                </a:solidFill>
                <a:latin typeface="Aptos SemiBold" panose="020B000402020202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DD4B6B15-DFFC-A773-F96A-970877F78C6C}"/>
              </a:ext>
            </a:extLst>
          </p:cNvPr>
          <p:cNvPicPr>
            <a:picLocks noChangeAspect="1"/>
          </p:cNvPicPr>
          <p:nvPr userDrawn="1"/>
        </p:nvPicPr>
        <p:blipFill>
          <a:blip r:embed="rId5"/>
          <a:stretch>
            <a:fillRect/>
          </a:stretch>
        </p:blipFill>
        <p:spPr>
          <a:xfrm>
            <a:off x="550719" y="5973492"/>
            <a:ext cx="10931259" cy="858130"/>
          </a:xfrm>
          <a:prstGeom prst="rect">
            <a:avLst/>
          </a:prstGeom>
        </p:spPr>
      </p:pic>
    </p:spTree>
    <p:extLst>
      <p:ext uri="{BB962C8B-B14F-4D97-AF65-F5344CB8AC3E}">
        <p14:creationId xmlns:p14="http://schemas.microsoft.com/office/powerpoint/2010/main" val="210845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ange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146DBC-6489-F93C-DAB8-42820B5A4C7A}"/>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11" name="Picture 10" descr="An orange and black square&#10;&#10;Description automatically generated">
            <a:extLst>
              <a:ext uri="{FF2B5EF4-FFF2-40B4-BE49-F238E27FC236}">
                <a16:creationId xmlns:a16="http://schemas.microsoft.com/office/drawing/2014/main" id="{6271D95B-6BA3-2BB3-C172-2478B962541D}"/>
              </a:ext>
            </a:extLst>
          </p:cNvPr>
          <p:cNvPicPr>
            <a:picLocks noChangeAspect="1"/>
          </p:cNvPicPr>
          <p:nvPr userDrawn="1"/>
        </p:nvPicPr>
        <p:blipFill>
          <a:blip r:embed="rId2"/>
          <a:stretch>
            <a:fillRect/>
          </a:stretch>
        </p:blipFill>
        <p:spPr>
          <a:xfrm>
            <a:off x="6281022" y="1"/>
            <a:ext cx="5918661" cy="5918661"/>
          </a:xfrm>
          <a:prstGeom prst="rect">
            <a:avLst/>
          </a:prstGeom>
        </p:spPr>
      </p:pic>
      <p:pic>
        <p:nvPicPr>
          <p:cNvPr id="13" name="Picture 12" descr="A black and white logo&#10;&#10;Description automatically generated">
            <a:extLst>
              <a:ext uri="{FF2B5EF4-FFF2-40B4-BE49-F238E27FC236}">
                <a16:creationId xmlns:a16="http://schemas.microsoft.com/office/drawing/2014/main" id="{74C90F22-0A49-2372-FB93-E46F2D52E8D9}"/>
              </a:ext>
            </a:extLst>
          </p:cNvPr>
          <p:cNvPicPr>
            <a:picLocks noChangeAspect="1"/>
          </p:cNvPicPr>
          <p:nvPr userDrawn="1"/>
        </p:nvPicPr>
        <p:blipFill>
          <a:blip r:embed="rId3"/>
          <a:stretch>
            <a:fillRect/>
          </a:stretch>
        </p:blipFill>
        <p:spPr>
          <a:xfrm>
            <a:off x="498764" y="473331"/>
            <a:ext cx="3435927" cy="932013"/>
          </a:xfrm>
          <a:prstGeom prst="rect">
            <a:avLst/>
          </a:prstGeom>
        </p:spPr>
      </p:pic>
      <p:sp>
        <p:nvSpPr>
          <p:cNvPr id="15" name="Title 1">
            <a:extLst>
              <a:ext uri="{FF2B5EF4-FFF2-40B4-BE49-F238E27FC236}">
                <a16:creationId xmlns:a16="http://schemas.microsoft.com/office/drawing/2014/main" id="{53808703-0BCE-7183-6470-AA2644D50A04}"/>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GB"/>
              <a:t>Click to edit Master title style</a:t>
            </a:r>
            <a:endParaRPr lang="en-US"/>
          </a:p>
        </p:txBody>
      </p:sp>
      <p:pic>
        <p:nvPicPr>
          <p:cNvPr id="4" name="Picture 3">
            <a:extLst>
              <a:ext uri="{FF2B5EF4-FFF2-40B4-BE49-F238E27FC236}">
                <a16:creationId xmlns:a16="http://schemas.microsoft.com/office/drawing/2014/main" id="{F1AE7B5A-E5AE-444E-B31F-2D48740D2827}"/>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2" name="Content Placeholder 2">
            <a:extLst>
              <a:ext uri="{FF2B5EF4-FFF2-40B4-BE49-F238E27FC236}">
                <a16:creationId xmlns:a16="http://schemas.microsoft.com/office/drawing/2014/main" id="{B3BBC569-0E28-5820-A2C5-5C0AF806A28E}"/>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250521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n orange and black square&#10;&#10;Description automatically generated">
            <a:extLst>
              <a:ext uri="{FF2B5EF4-FFF2-40B4-BE49-F238E27FC236}">
                <a16:creationId xmlns:a16="http://schemas.microsoft.com/office/drawing/2014/main" id="{01FC3AEF-1644-6744-8134-2BE9165A02AD}"/>
              </a:ext>
            </a:extLst>
          </p:cNvPr>
          <p:cNvPicPr>
            <a:picLocks noChangeAspect="1"/>
          </p:cNvPicPr>
          <p:nvPr userDrawn="1"/>
        </p:nvPicPr>
        <p:blipFill>
          <a:blip r:embed="rId2"/>
          <a:stretch>
            <a:fillRect/>
          </a:stretch>
        </p:blipFill>
        <p:spPr>
          <a:xfrm>
            <a:off x="11221451" y="238734"/>
            <a:ext cx="709819" cy="709819"/>
          </a:xfrm>
          <a:prstGeom prst="rect">
            <a:avLst/>
          </a:prstGeom>
        </p:spPr>
      </p:pic>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3"/>
          <a:stretch>
            <a:fillRect/>
          </a:stretch>
        </p:blipFill>
        <p:spPr>
          <a:xfrm>
            <a:off x="500899" y="260967"/>
            <a:ext cx="2372971" cy="643681"/>
          </a:xfrm>
          <a:prstGeom prst="rect">
            <a:avLst/>
          </a:prstGeom>
        </p:spPr>
      </p:pic>
    </p:spTree>
    <p:extLst>
      <p:ext uri="{BB962C8B-B14F-4D97-AF65-F5344CB8AC3E}">
        <p14:creationId xmlns:p14="http://schemas.microsoft.com/office/powerpoint/2010/main" val="1478178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range Text Slide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6283D-6544-5361-4BFF-89B008772B8C}"/>
              </a:ext>
            </a:extLst>
          </p:cNvPr>
          <p:cNvSpPr/>
          <p:nvPr userDrawn="1"/>
        </p:nvSpPr>
        <p:spPr>
          <a:xfrm>
            <a:off x="0" y="1125393"/>
            <a:ext cx="12192000" cy="57326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2" name="Title 1">
            <a:extLst>
              <a:ext uri="{FF2B5EF4-FFF2-40B4-BE49-F238E27FC236}">
                <a16:creationId xmlns:a16="http://schemas.microsoft.com/office/drawing/2014/main" id="{56C2EC78-6E50-6E79-EF79-3E3DE63F4071}"/>
              </a:ext>
            </a:extLst>
          </p:cNvPr>
          <p:cNvSpPr>
            <a:spLocks noGrp="1"/>
          </p:cNvSpPr>
          <p:nvPr>
            <p:ph type="title"/>
          </p:nvPr>
        </p:nvSpPr>
        <p:spPr>
          <a:xfrm>
            <a:off x="705851" y="1363749"/>
            <a:ext cx="10515600" cy="771920"/>
          </a:xfrm>
          <a:prstGeom prst="rect">
            <a:avLst/>
          </a:prstGeom>
        </p:spPr>
        <p:txBody>
          <a:bodyPr/>
          <a:lstStyle>
            <a:lvl1pPr>
              <a:defRPr sz="4000" b="0" i="0">
                <a:solidFill>
                  <a:schemeClr val="bg1"/>
                </a:solidFill>
                <a:latin typeface="Aptos SemiBold" panose="020B00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9F0858-F871-39FB-2E39-618FB2901587}"/>
              </a:ext>
            </a:extLst>
          </p:cNvPr>
          <p:cNvSpPr>
            <a:spLocks noGrp="1"/>
          </p:cNvSpPr>
          <p:nvPr>
            <p:ph idx="1"/>
          </p:nvPr>
        </p:nvSpPr>
        <p:spPr>
          <a:xfrm>
            <a:off x="705851" y="2344380"/>
            <a:ext cx="10515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n orange and black square&#10;&#10;Description automatically generated">
            <a:extLst>
              <a:ext uri="{FF2B5EF4-FFF2-40B4-BE49-F238E27FC236}">
                <a16:creationId xmlns:a16="http://schemas.microsoft.com/office/drawing/2014/main" id="{788F9AC6-C92D-4071-0E9A-5FFCF1990ABA}"/>
              </a:ext>
            </a:extLst>
          </p:cNvPr>
          <p:cNvPicPr>
            <a:picLocks noChangeAspect="1"/>
          </p:cNvPicPr>
          <p:nvPr userDrawn="1"/>
        </p:nvPicPr>
        <p:blipFill>
          <a:blip r:embed="rId2"/>
          <a:stretch>
            <a:fillRect/>
          </a:stretch>
        </p:blipFill>
        <p:spPr>
          <a:xfrm>
            <a:off x="11221451" y="238734"/>
            <a:ext cx="709819" cy="709819"/>
          </a:xfrm>
          <a:prstGeom prst="rect">
            <a:avLst/>
          </a:prstGeom>
        </p:spPr>
      </p:pic>
      <p:pic>
        <p:nvPicPr>
          <p:cNvPr id="8" name="Picture 7" descr="A black and white logo&#10;&#10;Description automatically generated">
            <a:extLst>
              <a:ext uri="{FF2B5EF4-FFF2-40B4-BE49-F238E27FC236}">
                <a16:creationId xmlns:a16="http://schemas.microsoft.com/office/drawing/2014/main" id="{8B86E420-24EE-D698-BC38-4C114AB6B208}"/>
              </a:ext>
            </a:extLst>
          </p:cNvPr>
          <p:cNvPicPr>
            <a:picLocks noChangeAspect="1"/>
          </p:cNvPicPr>
          <p:nvPr userDrawn="1"/>
        </p:nvPicPr>
        <p:blipFill>
          <a:blip r:embed="rId3"/>
          <a:stretch>
            <a:fillRect/>
          </a:stretch>
        </p:blipFill>
        <p:spPr>
          <a:xfrm>
            <a:off x="500899" y="260967"/>
            <a:ext cx="2372971" cy="643681"/>
          </a:xfrm>
          <a:prstGeom prst="rect">
            <a:avLst/>
          </a:prstGeom>
        </p:spPr>
      </p:pic>
    </p:spTree>
    <p:extLst>
      <p:ext uri="{BB962C8B-B14F-4D97-AF65-F5344CB8AC3E}">
        <p14:creationId xmlns:p14="http://schemas.microsoft.com/office/powerpoint/2010/main" val="3127541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 Text Slide Spli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0" y="0"/>
            <a:ext cx="6096000" cy="714311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6" name="Picture 15" descr="An orange and black square&#10;&#10;Description automatically generated">
            <a:extLst>
              <a:ext uri="{FF2B5EF4-FFF2-40B4-BE49-F238E27FC236}">
                <a16:creationId xmlns:a16="http://schemas.microsoft.com/office/drawing/2014/main" id="{18928D65-04C0-3811-0CEB-B6CE786399A5}"/>
              </a:ext>
            </a:extLst>
          </p:cNvPr>
          <p:cNvPicPr>
            <a:picLocks noChangeAspect="1"/>
          </p:cNvPicPr>
          <p:nvPr userDrawn="1"/>
        </p:nvPicPr>
        <p:blipFill>
          <a:blip r:embed="rId2"/>
          <a:stretch>
            <a:fillRect/>
          </a:stretch>
        </p:blipFill>
        <p:spPr>
          <a:xfrm>
            <a:off x="11221451" y="238734"/>
            <a:ext cx="709819" cy="709819"/>
          </a:xfrm>
          <a:prstGeom prst="rect">
            <a:avLst/>
          </a:prstGeom>
        </p:spPr>
      </p:pic>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3"/>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94593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range Text Slide Split O">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0" y="0"/>
            <a:ext cx="6096000" cy="716895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descr="A black square with a few squares&#10;&#10;Description automatically generated with medium confidence">
            <a:extLst>
              <a:ext uri="{FF2B5EF4-FFF2-40B4-BE49-F238E27FC236}">
                <a16:creationId xmlns:a16="http://schemas.microsoft.com/office/drawing/2014/main" id="{BBE82E92-45F3-826E-1B51-8ECA479AC76E}"/>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2820828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ange Text Slid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F05783-A1B6-4DB0-EB9C-8C7FB5432527}"/>
              </a:ext>
            </a:extLst>
          </p:cNvPr>
          <p:cNvSpPr>
            <a:spLocks noGrp="1"/>
          </p:cNvSpPr>
          <p:nvPr>
            <p:ph type="pic" idx="1"/>
          </p:nvPr>
        </p:nvSpPr>
        <p:spPr>
          <a:xfrm>
            <a:off x="7230979" y="-13973"/>
            <a:ext cx="4961020" cy="687197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247176-6799-F89B-2EEC-A5111258352D}"/>
              </a:ext>
            </a:extLst>
          </p:cNvPr>
          <p:cNvSpPr>
            <a:spLocks noGrp="1"/>
          </p:cNvSpPr>
          <p:nvPr>
            <p:ph type="body" sz="half" idx="2"/>
          </p:nvPr>
        </p:nvSpPr>
        <p:spPr>
          <a:xfrm>
            <a:off x="705851" y="2606050"/>
            <a:ext cx="5959644" cy="3811588"/>
          </a:xfrm>
          <a:prstGeom prst="rect">
            <a:avLst/>
          </a:prstGeom>
        </p:spPr>
        <p:txBody>
          <a:bodyPr/>
          <a:lstStyle>
            <a:lvl1pPr marL="0" indent="0">
              <a:buNone/>
              <a:defRPr sz="1800" b="0" i="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descr="A black and white logo&#10;&#10;Description automatically generated">
            <a:extLst>
              <a:ext uri="{FF2B5EF4-FFF2-40B4-BE49-F238E27FC236}">
                <a16:creationId xmlns:a16="http://schemas.microsoft.com/office/drawing/2014/main" id="{4DD18A67-F97D-E733-3B33-0C397068B2C5}"/>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1" name="Title 1">
            <a:extLst>
              <a:ext uri="{FF2B5EF4-FFF2-40B4-BE49-F238E27FC236}">
                <a16:creationId xmlns:a16="http://schemas.microsoft.com/office/drawing/2014/main" id="{3B534753-1961-D60F-3C3A-E3A1B5DD075E}"/>
              </a:ext>
            </a:extLst>
          </p:cNvPr>
          <p:cNvSpPr>
            <a:spLocks noGrp="1"/>
          </p:cNvSpPr>
          <p:nvPr>
            <p:ph type="title"/>
          </p:nvPr>
        </p:nvSpPr>
        <p:spPr>
          <a:xfrm>
            <a:off x="705851" y="1363748"/>
            <a:ext cx="5959644" cy="982409"/>
          </a:xfrm>
          <a:prstGeom prst="rect">
            <a:avLst/>
          </a:prstGeom>
        </p:spPr>
        <p:txBody>
          <a:bodyPr anchor="b"/>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2431623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ange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84613D-4738-D174-15FE-6250F0CBD444}"/>
              </a:ext>
            </a:extLst>
          </p:cNvPr>
          <p:cNvSpPr/>
          <p:nvPr userDrawn="1"/>
        </p:nvSpPr>
        <p:spPr>
          <a:xfrm>
            <a:off x="0" y="0"/>
            <a:ext cx="12192000" cy="685799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7" name="Picture 6" descr="A black square with a few squares&#10;&#10;Description automatically generated with medium confidence">
            <a:extLst>
              <a:ext uri="{FF2B5EF4-FFF2-40B4-BE49-F238E27FC236}">
                <a16:creationId xmlns:a16="http://schemas.microsoft.com/office/drawing/2014/main" id="{89D6EBA0-BC51-D849-B1CF-813875A9E157}"/>
              </a:ext>
            </a:extLst>
          </p:cNvPr>
          <p:cNvPicPr>
            <a:picLocks noChangeAspect="1"/>
          </p:cNvPicPr>
          <p:nvPr userDrawn="1"/>
        </p:nvPicPr>
        <p:blipFill>
          <a:blip r:embed="rId2"/>
          <a:stretch>
            <a:fillRect/>
          </a:stretch>
        </p:blipFill>
        <p:spPr>
          <a:xfrm>
            <a:off x="11221451" y="238733"/>
            <a:ext cx="709819" cy="709819"/>
          </a:xfrm>
          <a:prstGeom prst="rect">
            <a:avLst/>
          </a:prstGeom>
        </p:spPr>
      </p:pic>
      <p:sp>
        <p:nvSpPr>
          <p:cNvPr id="8" name="Text Placeholder 3">
            <a:extLst>
              <a:ext uri="{FF2B5EF4-FFF2-40B4-BE49-F238E27FC236}">
                <a16:creationId xmlns:a16="http://schemas.microsoft.com/office/drawing/2014/main" id="{A37D671D-15DF-0A3F-604C-16DC7661A80C}"/>
              </a:ext>
            </a:extLst>
          </p:cNvPr>
          <p:cNvSpPr>
            <a:spLocks noGrp="1"/>
          </p:cNvSpPr>
          <p:nvPr>
            <p:ph type="body" sz="half" idx="2"/>
          </p:nvPr>
        </p:nvSpPr>
        <p:spPr>
          <a:xfrm>
            <a:off x="716737" y="5447221"/>
            <a:ext cx="9679120" cy="354865"/>
          </a:xfrm>
          <a:prstGeom prst="rect">
            <a:avLst/>
          </a:prstGeom>
        </p:spPr>
        <p:txBody>
          <a:bodyPr/>
          <a:lstStyle>
            <a:lvl1pPr marL="0" indent="0">
              <a:buNone/>
              <a:defRPr sz="1800" b="0" i="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le 1">
            <a:extLst>
              <a:ext uri="{FF2B5EF4-FFF2-40B4-BE49-F238E27FC236}">
                <a16:creationId xmlns:a16="http://schemas.microsoft.com/office/drawing/2014/main" id="{DEAF0A84-EA9C-B0C1-D1F0-BEFBB9F851B9}"/>
              </a:ext>
            </a:extLst>
          </p:cNvPr>
          <p:cNvSpPr>
            <a:spLocks noGrp="1"/>
          </p:cNvSpPr>
          <p:nvPr>
            <p:ph type="title"/>
          </p:nvPr>
        </p:nvSpPr>
        <p:spPr>
          <a:xfrm>
            <a:off x="716736" y="4204919"/>
            <a:ext cx="9679120" cy="982409"/>
          </a:xfrm>
          <a:prstGeom prst="rect">
            <a:avLst/>
          </a:prstGeom>
        </p:spPr>
        <p:txBody>
          <a:bodyPr anchor="b"/>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2413165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5E93BC-2C86-81E4-CF3D-0994FCAFDD0C}"/>
              </a:ext>
            </a:extLst>
          </p:cNvPr>
          <p:cNvSpPr/>
          <p:nvPr userDrawn="1"/>
        </p:nvSpPr>
        <p:spPr>
          <a:xfrm>
            <a:off x="0" y="-1"/>
            <a:ext cx="12192000" cy="59186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a:solidFill>
                <a:srgbClr val="231F20"/>
              </a:solidFill>
            </a:endParaRPr>
          </a:p>
        </p:txBody>
      </p:sp>
      <p:pic>
        <p:nvPicPr>
          <p:cNvPr id="10" name="Picture 9" descr="A black and white square with a white line in the middle&#10;&#10;Description automatically generated">
            <a:extLst>
              <a:ext uri="{FF2B5EF4-FFF2-40B4-BE49-F238E27FC236}">
                <a16:creationId xmlns:a16="http://schemas.microsoft.com/office/drawing/2014/main" id="{14FC5ACC-626E-5382-F158-CCE55C176EE9}"/>
              </a:ext>
            </a:extLst>
          </p:cNvPr>
          <p:cNvPicPr>
            <a:picLocks noChangeAspect="1"/>
          </p:cNvPicPr>
          <p:nvPr userDrawn="1"/>
        </p:nvPicPr>
        <p:blipFill>
          <a:blip r:embed="rId2"/>
          <a:stretch>
            <a:fillRect/>
          </a:stretch>
        </p:blipFill>
        <p:spPr>
          <a:xfrm>
            <a:off x="6642661" y="510878"/>
            <a:ext cx="4884320" cy="4884320"/>
          </a:xfrm>
          <a:prstGeom prst="rect">
            <a:avLst/>
          </a:prstGeom>
        </p:spPr>
      </p:pic>
      <p:pic>
        <p:nvPicPr>
          <p:cNvPr id="19" name="Picture 18" descr="A black and white sign with white letters&#10;&#10;Description automatically generated">
            <a:extLst>
              <a:ext uri="{FF2B5EF4-FFF2-40B4-BE49-F238E27FC236}">
                <a16:creationId xmlns:a16="http://schemas.microsoft.com/office/drawing/2014/main" id="{5B8CA796-6467-1D77-C2B1-B3E230D7C86A}"/>
              </a:ext>
            </a:extLst>
          </p:cNvPr>
          <p:cNvPicPr>
            <a:picLocks noChangeAspect="1"/>
          </p:cNvPicPr>
          <p:nvPr userDrawn="1"/>
        </p:nvPicPr>
        <p:blipFill>
          <a:blip r:embed="rId3"/>
          <a:stretch>
            <a:fillRect/>
          </a:stretch>
        </p:blipFill>
        <p:spPr>
          <a:xfrm>
            <a:off x="498763" y="495879"/>
            <a:ext cx="3435929" cy="932013"/>
          </a:xfrm>
          <a:prstGeom prst="rect">
            <a:avLst/>
          </a:prstGeom>
        </p:spPr>
      </p:pic>
      <p:pic>
        <p:nvPicPr>
          <p:cNvPr id="11" name="Picture 10">
            <a:extLst>
              <a:ext uri="{FF2B5EF4-FFF2-40B4-BE49-F238E27FC236}">
                <a16:creationId xmlns:a16="http://schemas.microsoft.com/office/drawing/2014/main" id="{E78AA43D-CA85-B2F0-70F6-D07FFCE455C7}"/>
              </a:ext>
            </a:extLst>
          </p:cNvPr>
          <p:cNvPicPr>
            <a:picLocks noChangeAspect="1"/>
          </p:cNvPicPr>
          <p:nvPr userDrawn="1"/>
        </p:nvPicPr>
        <p:blipFill>
          <a:blip r:embed="rId4"/>
          <a:stretch>
            <a:fillRect/>
          </a:stretch>
        </p:blipFill>
        <p:spPr>
          <a:xfrm>
            <a:off x="665019" y="4690785"/>
            <a:ext cx="7713211" cy="932013"/>
          </a:xfrm>
          <a:prstGeom prst="rect">
            <a:avLst/>
          </a:prstGeom>
        </p:spPr>
      </p:pic>
      <p:sp>
        <p:nvSpPr>
          <p:cNvPr id="12" name="Title 1">
            <a:extLst>
              <a:ext uri="{FF2B5EF4-FFF2-40B4-BE49-F238E27FC236}">
                <a16:creationId xmlns:a16="http://schemas.microsoft.com/office/drawing/2014/main" id="{4A5EA306-EF31-ADD5-4A70-C7187493DB7C}"/>
              </a:ext>
            </a:extLst>
          </p:cNvPr>
          <p:cNvSpPr>
            <a:spLocks noGrp="1"/>
          </p:cNvSpPr>
          <p:nvPr>
            <p:ph type="title"/>
          </p:nvPr>
        </p:nvSpPr>
        <p:spPr>
          <a:xfrm>
            <a:off x="665019" y="3132914"/>
            <a:ext cx="8091355" cy="1392898"/>
          </a:xfrm>
          <a:prstGeom prst="rect">
            <a:avLst/>
          </a:prstGeom>
        </p:spPr>
        <p:txBody>
          <a:bodyPr anchor="b"/>
          <a:lstStyle>
            <a:lvl1pPr>
              <a:lnSpc>
                <a:spcPts val="3040"/>
              </a:lnSpc>
              <a:defRPr sz="32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C669ABBB-8E7E-8088-E2B2-E62EB4B5B506}"/>
              </a:ext>
            </a:extLst>
          </p:cNvPr>
          <p:cNvPicPr>
            <a:picLocks noChangeAspect="1"/>
          </p:cNvPicPr>
          <p:nvPr userDrawn="1"/>
        </p:nvPicPr>
        <p:blipFill>
          <a:blip r:embed="rId5"/>
          <a:stretch>
            <a:fillRect/>
          </a:stretch>
        </p:blipFill>
        <p:spPr>
          <a:xfrm>
            <a:off x="550719" y="5973492"/>
            <a:ext cx="10931259" cy="858130"/>
          </a:xfrm>
          <a:prstGeom prst="rect">
            <a:avLst/>
          </a:prstGeom>
        </p:spPr>
      </p:pic>
    </p:spTree>
    <p:extLst>
      <p:ext uri="{BB962C8B-B14F-4D97-AF65-F5344CB8AC3E}">
        <p14:creationId xmlns:p14="http://schemas.microsoft.com/office/powerpoint/2010/main" val="2792488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87BD0D-BF4F-157F-35BA-B5CDE8B64424}"/>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7" name="Picture 6" descr="A black and white logo&#10;&#10;Description automatically generated">
            <a:extLst>
              <a:ext uri="{FF2B5EF4-FFF2-40B4-BE49-F238E27FC236}">
                <a16:creationId xmlns:a16="http://schemas.microsoft.com/office/drawing/2014/main" id="{18EF906B-2CC7-6D06-9051-C01876A5807D}"/>
              </a:ext>
            </a:extLst>
          </p:cNvPr>
          <p:cNvPicPr>
            <a:picLocks noChangeAspect="1"/>
          </p:cNvPicPr>
          <p:nvPr userDrawn="1"/>
        </p:nvPicPr>
        <p:blipFill>
          <a:blip r:embed="rId2"/>
          <a:stretch>
            <a:fillRect/>
          </a:stretch>
        </p:blipFill>
        <p:spPr>
          <a:xfrm>
            <a:off x="498764" y="473331"/>
            <a:ext cx="3435927" cy="932013"/>
          </a:xfrm>
          <a:prstGeom prst="rect">
            <a:avLst/>
          </a:prstGeom>
        </p:spPr>
      </p:pic>
      <p:pic>
        <p:nvPicPr>
          <p:cNvPr id="12" name="Picture 11" descr="A blue and black arrow&#10;&#10;Description automatically generated">
            <a:extLst>
              <a:ext uri="{FF2B5EF4-FFF2-40B4-BE49-F238E27FC236}">
                <a16:creationId xmlns:a16="http://schemas.microsoft.com/office/drawing/2014/main" id="{D2B11A0A-8E81-A587-A228-FCF08DFFD21E}"/>
              </a:ext>
            </a:extLst>
          </p:cNvPr>
          <p:cNvPicPr>
            <a:picLocks noChangeAspect="1"/>
          </p:cNvPicPr>
          <p:nvPr userDrawn="1"/>
        </p:nvPicPr>
        <p:blipFill>
          <a:blip r:embed="rId3"/>
          <a:stretch>
            <a:fillRect/>
          </a:stretch>
        </p:blipFill>
        <p:spPr>
          <a:xfrm>
            <a:off x="6280709" y="-1"/>
            <a:ext cx="5925787" cy="5925787"/>
          </a:xfrm>
          <a:prstGeom prst="rect">
            <a:avLst/>
          </a:prstGeom>
        </p:spPr>
      </p:pic>
      <p:sp>
        <p:nvSpPr>
          <p:cNvPr id="2" name="Title 1">
            <a:extLst>
              <a:ext uri="{FF2B5EF4-FFF2-40B4-BE49-F238E27FC236}">
                <a16:creationId xmlns:a16="http://schemas.microsoft.com/office/drawing/2014/main" id="{B33A8D79-074A-2F00-2822-DBB6DD44355C}"/>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GB"/>
              <a:t>Click to edit Master title style</a:t>
            </a:r>
            <a:endParaRPr lang="en-US"/>
          </a:p>
        </p:txBody>
      </p:sp>
      <p:pic>
        <p:nvPicPr>
          <p:cNvPr id="11" name="Picture 10">
            <a:extLst>
              <a:ext uri="{FF2B5EF4-FFF2-40B4-BE49-F238E27FC236}">
                <a16:creationId xmlns:a16="http://schemas.microsoft.com/office/drawing/2014/main" id="{8BEE05EC-08F1-E5ED-E7E2-6DF84A3AA9B3}"/>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3" name="Content Placeholder 2">
            <a:extLst>
              <a:ext uri="{FF2B5EF4-FFF2-40B4-BE49-F238E27FC236}">
                <a16:creationId xmlns:a16="http://schemas.microsoft.com/office/drawing/2014/main" id="{8C3E70D4-41F6-189D-831A-BC2BC70C4F05}"/>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101023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black square with a few squares&#10;&#10;Description automatically generated with medium confidence">
            <a:extLst>
              <a:ext uri="{FF2B5EF4-FFF2-40B4-BE49-F238E27FC236}">
                <a16:creationId xmlns:a16="http://schemas.microsoft.com/office/drawing/2014/main" id="{22E4E45B-5BA1-62F3-AE28-FFE574A2AEE3}"/>
              </a:ext>
            </a:extLst>
          </p:cNvPr>
          <p:cNvPicPr>
            <a:picLocks noChangeAspect="1"/>
          </p:cNvPicPr>
          <p:nvPr userDrawn="1"/>
        </p:nvPicPr>
        <p:blipFill>
          <a:blip r:embed="rId3"/>
          <a:stretch>
            <a:fillRect/>
          </a:stretch>
        </p:blipFill>
        <p:spPr>
          <a:xfrm>
            <a:off x="11211104" y="238734"/>
            <a:ext cx="720166" cy="720166"/>
          </a:xfrm>
          <a:prstGeom prst="rect">
            <a:avLst/>
          </a:prstGeom>
        </p:spPr>
      </p:pic>
    </p:spTree>
    <p:extLst>
      <p:ext uri="{BB962C8B-B14F-4D97-AF65-F5344CB8AC3E}">
        <p14:creationId xmlns:p14="http://schemas.microsoft.com/office/powerpoint/2010/main" val="2972540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blue and black arrow&#10;&#10;Description automatically generated">
            <a:extLst>
              <a:ext uri="{FF2B5EF4-FFF2-40B4-BE49-F238E27FC236}">
                <a16:creationId xmlns:a16="http://schemas.microsoft.com/office/drawing/2014/main" id="{204944F5-804F-8193-1ACD-35AEFF0AF789}"/>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1913629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ue Text Slide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6283D-6544-5361-4BFF-89B008772B8C}"/>
              </a:ext>
            </a:extLst>
          </p:cNvPr>
          <p:cNvSpPr/>
          <p:nvPr userDrawn="1"/>
        </p:nvSpPr>
        <p:spPr>
          <a:xfrm>
            <a:off x="0" y="1125393"/>
            <a:ext cx="12192000" cy="57326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2" name="Title 1">
            <a:extLst>
              <a:ext uri="{FF2B5EF4-FFF2-40B4-BE49-F238E27FC236}">
                <a16:creationId xmlns:a16="http://schemas.microsoft.com/office/drawing/2014/main" id="{56C2EC78-6E50-6E79-EF79-3E3DE63F4071}"/>
              </a:ext>
            </a:extLst>
          </p:cNvPr>
          <p:cNvSpPr>
            <a:spLocks noGrp="1"/>
          </p:cNvSpPr>
          <p:nvPr>
            <p:ph type="title"/>
          </p:nvPr>
        </p:nvSpPr>
        <p:spPr>
          <a:xfrm>
            <a:off x="705851" y="1363749"/>
            <a:ext cx="10515600" cy="771920"/>
          </a:xfrm>
          <a:prstGeom prst="rect">
            <a:avLst/>
          </a:prstGeom>
        </p:spPr>
        <p:txBody>
          <a:bodyPr/>
          <a:lstStyle>
            <a:lvl1pPr>
              <a:defRPr sz="4000" b="0" i="0">
                <a:solidFill>
                  <a:schemeClr val="bg1"/>
                </a:solidFill>
                <a:latin typeface="Aptos SemiBold" panose="020B00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9F0858-F871-39FB-2E39-618FB2901587}"/>
              </a:ext>
            </a:extLst>
          </p:cNvPr>
          <p:cNvSpPr>
            <a:spLocks noGrp="1"/>
          </p:cNvSpPr>
          <p:nvPr>
            <p:ph idx="1"/>
          </p:nvPr>
        </p:nvSpPr>
        <p:spPr>
          <a:xfrm>
            <a:off x="705851" y="2344380"/>
            <a:ext cx="10515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black and white logo&#10;&#10;Description automatically generated">
            <a:extLst>
              <a:ext uri="{FF2B5EF4-FFF2-40B4-BE49-F238E27FC236}">
                <a16:creationId xmlns:a16="http://schemas.microsoft.com/office/drawing/2014/main" id="{8B86E420-24EE-D698-BC38-4C114AB6B208}"/>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4" name="Picture 3" descr="A blue and black arrow&#10;&#10;Description automatically generated">
            <a:extLst>
              <a:ext uri="{FF2B5EF4-FFF2-40B4-BE49-F238E27FC236}">
                <a16:creationId xmlns:a16="http://schemas.microsoft.com/office/drawing/2014/main" id="{791BCA9F-7B1D-99A5-D114-5743C016CB3D}"/>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1072197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Text Slide Spli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descr="A blue and black arrow&#10;&#10;Description automatically generated">
            <a:extLst>
              <a:ext uri="{FF2B5EF4-FFF2-40B4-BE49-F238E27FC236}">
                <a16:creationId xmlns:a16="http://schemas.microsoft.com/office/drawing/2014/main" id="{7E8BC9DA-9137-8687-A3A4-ACB8B3FC72E8}"/>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2008009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ue Text Slide Split B">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descr="A black square with a few squares&#10;&#10;Description automatically generated with medium confidence">
            <a:extLst>
              <a:ext uri="{FF2B5EF4-FFF2-40B4-BE49-F238E27FC236}">
                <a16:creationId xmlns:a16="http://schemas.microsoft.com/office/drawing/2014/main" id="{456E04B8-49D0-AD20-4922-223067804509}"/>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2772457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Text Slid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F05783-A1B6-4DB0-EB9C-8C7FB5432527}"/>
              </a:ext>
            </a:extLst>
          </p:cNvPr>
          <p:cNvSpPr>
            <a:spLocks noGrp="1"/>
          </p:cNvSpPr>
          <p:nvPr>
            <p:ph type="pic" idx="1"/>
          </p:nvPr>
        </p:nvSpPr>
        <p:spPr>
          <a:xfrm>
            <a:off x="7230979" y="-13973"/>
            <a:ext cx="4961020" cy="687197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247176-6799-F89B-2EEC-A5111258352D}"/>
              </a:ext>
            </a:extLst>
          </p:cNvPr>
          <p:cNvSpPr>
            <a:spLocks noGrp="1"/>
          </p:cNvSpPr>
          <p:nvPr>
            <p:ph type="body" sz="half" idx="2"/>
          </p:nvPr>
        </p:nvSpPr>
        <p:spPr>
          <a:xfrm>
            <a:off x="705851" y="2606050"/>
            <a:ext cx="5959644" cy="3811588"/>
          </a:xfrm>
          <a:prstGeom prst="rect">
            <a:avLst/>
          </a:prstGeom>
        </p:spPr>
        <p:txBody>
          <a:bodyPr/>
          <a:lstStyle>
            <a:lvl1pPr marL="0" indent="0">
              <a:buNone/>
              <a:defRPr sz="1800" b="0" i="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descr="A black and white logo&#10;&#10;Description automatically generated">
            <a:extLst>
              <a:ext uri="{FF2B5EF4-FFF2-40B4-BE49-F238E27FC236}">
                <a16:creationId xmlns:a16="http://schemas.microsoft.com/office/drawing/2014/main" id="{4DD18A67-F97D-E733-3B33-0C397068B2C5}"/>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1" name="Title 1">
            <a:extLst>
              <a:ext uri="{FF2B5EF4-FFF2-40B4-BE49-F238E27FC236}">
                <a16:creationId xmlns:a16="http://schemas.microsoft.com/office/drawing/2014/main" id="{3B534753-1961-D60F-3C3A-E3A1B5DD075E}"/>
              </a:ext>
            </a:extLst>
          </p:cNvPr>
          <p:cNvSpPr>
            <a:spLocks noGrp="1"/>
          </p:cNvSpPr>
          <p:nvPr>
            <p:ph type="title"/>
          </p:nvPr>
        </p:nvSpPr>
        <p:spPr>
          <a:xfrm>
            <a:off x="705851" y="1363748"/>
            <a:ext cx="5959644" cy="982409"/>
          </a:xfrm>
          <a:prstGeom prst="rect">
            <a:avLst/>
          </a:prstGeom>
        </p:spPr>
        <p:txBody>
          <a:bodyPr anchor="b"/>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3157337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84613D-4738-D174-15FE-6250F0CBD444}"/>
              </a:ext>
            </a:extLst>
          </p:cNvPr>
          <p:cNvSpPr/>
          <p:nvPr userDrawn="1"/>
        </p:nvSpPr>
        <p:spPr>
          <a:xfrm>
            <a:off x="0" y="0"/>
            <a:ext cx="12192000" cy="6857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7" name="Picture 6" descr="A black square with a few squares&#10;&#10;Description automatically generated with medium confidence">
            <a:extLst>
              <a:ext uri="{FF2B5EF4-FFF2-40B4-BE49-F238E27FC236}">
                <a16:creationId xmlns:a16="http://schemas.microsoft.com/office/drawing/2014/main" id="{89D6EBA0-BC51-D849-B1CF-813875A9E157}"/>
              </a:ext>
            </a:extLst>
          </p:cNvPr>
          <p:cNvPicPr>
            <a:picLocks noChangeAspect="1"/>
          </p:cNvPicPr>
          <p:nvPr userDrawn="1"/>
        </p:nvPicPr>
        <p:blipFill>
          <a:blip r:embed="rId2"/>
          <a:stretch>
            <a:fillRect/>
          </a:stretch>
        </p:blipFill>
        <p:spPr>
          <a:xfrm>
            <a:off x="11221451" y="238733"/>
            <a:ext cx="709819" cy="709819"/>
          </a:xfrm>
          <a:prstGeom prst="rect">
            <a:avLst/>
          </a:prstGeom>
        </p:spPr>
      </p:pic>
      <p:sp>
        <p:nvSpPr>
          <p:cNvPr id="8" name="Text Placeholder 3">
            <a:extLst>
              <a:ext uri="{FF2B5EF4-FFF2-40B4-BE49-F238E27FC236}">
                <a16:creationId xmlns:a16="http://schemas.microsoft.com/office/drawing/2014/main" id="{A37D671D-15DF-0A3F-604C-16DC7661A80C}"/>
              </a:ext>
            </a:extLst>
          </p:cNvPr>
          <p:cNvSpPr>
            <a:spLocks noGrp="1"/>
          </p:cNvSpPr>
          <p:nvPr>
            <p:ph type="body" sz="half" idx="2"/>
          </p:nvPr>
        </p:nvSpPr>
        <p:spPr>
          <a:xfrm>
            <a:off x="716737" y="5447221"/>
            <a:ext cx="9679120" cy="354865"/>
          </a:xfrm>
          <a:prstGeom prst="rect">
            <a:avLst/>
          </a:prstGeom>
        </p:spPr>
        <p:txBody>
          <a:bodyPr/>
          <a:lstStyle>
            <a:lvl1pPr marL="0" indent="0">
              <a:buNone/>
              <a:defRPr sz="1800" b="0" i="0">
                <a:solidFill>
                  <a:schemeClr val="bg1"/>
                </a:solidFill>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le 1">
            <a:extLst>
              <a:ext uri="{FF2B5EF4-FFF2-40B4-BE49-F238E27FC236}">
                <a16:creationId xmlns:a16="http://schemas.microsoft.com/office/drawing/2014/main" id="{DEAF0A84-EA9C-B0C1-D1F0-BEFBB9F851B9}"/>
              </a:ext>
            </a:extLst>
          </p:cNvPr>
          <p:cNvSpPr>
            <a:spLocks noGrp="1"/>
          </p:cNvSpPr>
          <p:nvPr>
            <p:ph type="title"/>
          </p:nvPr>
        </p:nvSpPr>
        <p:spPr>
          <a:xfrm>
            <a:off x="716736" y="4204919"/>
            <a:ext cx="9679120" cy="982409"/>
          </a:xfrm>
          <a:prstGeom prst="rect">
            <a:avLst/>
          </a:prstGeom>
        </p:spPr>
        <p:txBody>
          <a:bodyPr anchor="b"/>
          <a:lstStyle>
            <a:lvl1pPr>
              <a:lnSpc>
                <a:spcPts val="3500"/>
              </a:lnSpc>
              <a:defRPr sz="4000" b="0" i="0">
                <a:solidFill>
                  <a:schemeClr val="bg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1334579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5E93BC-2C86-81E4-CF3D-0994FCAFDD0C}"/>
              </a:ext>
            </a:extLst>
          </p:cNvPr>
          <p:cNvSpPr/>
          <p:nvPr userDrawn="1"/>
        </p:nvSpPr>
        <p:spPr>
          <a:xfrm>
            <a:off x="0" y="-1"/>
            <a:ext cx="12192000" cy="59186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a:solidFill>
                <a:srgbClr val="231F20"/>
              </a:solidFill>
            </a:endParaRPr>
          </a:p>
        </p:txBody>
      </p:sp>
      <p:pic>
        <p:nvPicPr>
          <p:cNvPr id="10" name="Picture 9" descr="A black and white square with a white line in the middle&#10;&#10;Description automatically generated">
            <a:extLst>
              <a:ext uri="{FF2B5EF4-FFF2-40B4-BE49-F238E27FC236}">
                <a16:creationId xmlns:a16="http://schemas.microsoft.com/office/drawing/2014/main" id="{14FC5ACC-626E-5382-F158-CCE55C176EE9}"/>
              </a:ext>
            </a:extLst>
          </p:cNvPr>
          <p:cNvPicPr>
            <a:picLocks noChangeAspect="1"/>
          </p:cNvPicPr>
          <p:nvPr userDrawn="1"/>
        </p:nvPicPr>
        <p:blipFill>
          <a:blip r:embed="rId2"/>
          <a:stretch>
            <a:fillRect/>
          </a:stretch>
        </p:blipFill>
        <p:spPr>
          <a:xfrm>
            <a:off x="6642661" y="510878"/>
            <a:ext cx="4884320" cy="4884320"/>
          </a:xfrm>
          <a:prstGeom prst="rect">
            <a:avLst/>
          </a:prstGeom>
        </p:spPr>
      </p:pic>
      <p:pic>
        <p:nvPicPr>
          <p:cNvPr id="19" name="Picture 18" descr="A black and white sign with white letters&#10;&#10;Description automatically generated">
            <a:extLst>
              <a:ext uri="{FF2B5EF4-FFF2-40B4-BE49-F238E27FC236}">
                <a16:creationId xmlns:a16="http://schemas.microsoft.com/office/drawing/2014/main" id="{5B8CA796-6467-1D77-C2B1-B3E230D7C86A}"/>
              </a:ext>
            </a:extLst>
          </p:cNvPr>
          <p:cNvPicPr>
            <a:picLocks noChangeAspect="1"/>
          </p:cNvPicPr>
          <p:nvPr userDrawn="1"/>
        </p:nvPicPr>
        <p:blipFill>
          <a:blip r:embed="rId3"/>
          <a:stretch>
            <a:fillRect/>
          </a:stretch>
        </p:blipFill>
        <p:spPr>
          <a:xfrm>
            <a:off x="498763" y="495879"/>
            <a:ext cx="3435929" cy="932013"/>
          </a:xfrm>
          <a:prstGeom prst="rect">
            <a:avLst/>
          </a:prstGeom>
        </p:spPr>
      </p:pic>
      <p:pic>
        <p:nvPicPr>
          <p:cNvPr id="11" name="Picture 10">
            <a:extLst>
              <a:ext uri="{FF2B5EF4-FFF2-40B4-BE49-F238E27FC236}">
                <a16:creationId xmlns:a16="http://schemas.microsoft.com/office/drawing/2014/main" id="{E78AA43D-CA85-B2F0-70F6-D07FFCE455C7}"/>
              </a:ext>
            </a:extLst>
          </p:cNvPr>
          <p:cNvPicPr>
            <a:picLocks noChangeAspect="1"/>
          </p:cNvPicPr>
          <p:nvPr userDrawn="1"/>
        </p:nvPicPr>
        <p:blipFill>
          <a:blip r:embed="rId4"/>
          <a:stretch>
            <a:fillRect/>
          </a:stretch>
        </p:blipFill>
        <p:spPr>
          <a:xfrm>
            <a:off x="665019" y="4690785"/>
            <a:ext cx="7713211" cy="932013"/>
          </a:xfrm>
          <a:prstGeom prst="rect">
            <a:avLst/>
          </a:prstGeom>
        </p:spPr>
      </p:pic>
      <p:sp>
        <p:nvSpPr>
          <p:cNvPr id="12" name="Title 1">
            <a:extLst>
              <a:ext uri="{FF2B5EF4-FFF2-40B4-BE49-F238E27FC236}">
                <a16:creationId xmlns:a16="http://schemas.microsoft.com/office/drawing/2014/main" id="{4A5EA306-EF31-ADD5-4A70-C7187493DB7C}"/>
              </a:ext>
            </a:extLst>
          </p:cNvPr>
          <p:cNvSpPr>
            <a:spLocks noGrp="1"/>
          </p:cNvSpPr>
          <p:nvPr>
            <p:ph type="title"/>
          </p:nvPr>
        </p:nvSpPr>
        <p:spPr>
          <a:xfrm>
            <a:off x="665019" y="3132914"/>
            <a:ext cx="8091355" cy="1392898"/>
          </a:xfrm>
          <a:prstGeom prst="rect">
            <a:avLst/>
          </a:prstGeom>
        </p:spPr>
        <p:txBody>
          <a:bodyPr anchor="b"/>
          <a:lstStyle>
            <a:lvl1pPr>
              <a:lnSpc>
                <a:spcPts val="3040"/>
              </a:lnSpc>
              <a:defRPr sz="32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4C898F59-862F-E491-FAFB-CEA755EF3DCA}"/>
              </a:ext>
            </a:extLst>
          </p:cNvPr>
          <p:cNvPicPr>
            <a:picLocks noChangeAspect="1"/>
          </p:cNvPicPr>
          <p:nvPr userDrawn="1"/>
        </p:nvPicPr>
        <p:blipFill>
          <a:blip r:embed="rId5"/>
          <a:stretch>
            <a:fillRect/>
          </a:stretch>
        </p:blipFill>
        <p:spPr>
          <a:xfrm>
            <a:off x="550719" y="5973492"/>
            <a:ext cx="10931259" cy="858130"/>
          </a:xfrm>
          <a:prstGeom prst="rect">
            <a:avLst/>
          </a:prstGeom>
        </p:spPr>
      </p:pic>
    </p:spTree>
    <p:extLst>
      <p:ext uri="{BB962C8B-B14F-4D97-AF65-F5344CB8AC3E}">
        <p14:creationId xmlns:p14="http://schemas.microsoft.com/office/powerpoint/2010/main" val="4181329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een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F5FDDE-9EFD-47FF-C0CA-4715DE34ACF2}"/>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12" name="Picture 11" descr="A black and white logo&#10;&#10;Description automatically generated">
            <a:extLst>
              <a:ext uri="{FF2B5EF4-FFF2-40B4-BE49-F238E27FC236}">
                <a16:creationId xmlns:a16="http://schemas.microsoft.com/office/drawing/2014/main" id="{96C3750E-B3DD-F320-F3E1-A6243D2169A8}"/>
              </a:ext>
            </a:extLst>
          </p:cNvPr>
          <p:cNvPicPr>
            <a:picLocks noChangeAspect="1"/>
          </p:cNvPicPr>
          <p:nvPr userDrawn="1"/>
        </p:nvPicPr>
        <p:blipFill>
          <a:blip r:embed="rId2"/>
          <a:stretch>
            <a:fillRect/>
          </a:stretch>
        </p:blipFill>
        <p:spPr>
          <a:xfrm>
            <a:off x="498764" y="473331"/>
            <a:ext cx="3435927" cy="932013"/>
          </a:xfrm>
          <a:prstGeom prst="rect">
            <a:avLst/>
          </a:prstGeom>
        </p:spPr>
      </p:pic>
      <p:pic>
        <p:nvPicPr>
          <p:cNvPr id="18" name="Picture 17" descr="A green and black arrow&#10;&#10;Description automatically generated">
            <a:extLst>
              <a:ext uri="{FF2B5EF4-FFF2-40B4-BE49-F238E27FC236}">
                <a16:creationId xmlns:a16="http://schemas.microsoft.com/office/drawing/2014/main" id="{83378607-A004-2D34-5B56-7E7E896E85AF}"/>
              </a:ext>
            </a:extLst>
          </p:cNvPr>
          <p:cNvPicPr>
            <a:picLocks noChangeAspect="1"/>
          </p:cNvPicPr>
          <p:nvPr userDrawn="1"/>
        </p:nvPicPr>
        <p:blipFill>
          <a:blip r:embed="rId3"/>
          <a:stretch>
            <a:fillRect/>
          </a:stretch>
        </p:blipFill>
        <p:spPr>
          <a:xfrm>
            <a:off x="6266212" y="1680"/>
            <a:ext cx="5925788" cy="5925788"/>
          </a:xfrm>
          <a:prstGeom prst="rect">
            <a:avLst/>
          </a:prstGeom>
        </p:spPr>
      </p:pic>
      <p:sp>
        <p:nvSpPr>
          <p:cNvPr id="2" name="Title 1">
            <a:extLst>
              <a:ext uri="{FF2B5EF4-FFF2-40B4-BE49-F238E27FC236}">
                <a16:creationId xmlns:a16="http://schemas.microsoft.com/office/drawing/2014/main" id="{BA932395-92BA-FB07-CEC5-B6C7C78D8C62}"/>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GB"/>
              <a:t>Click to edit Master title style</a:t>
            </a:r>
            <a:endParaRPr lang="en-US"/>
          </a:p>
        </p:txBody>
      </p:sp>
      <p:pic>
        <p:nvPicPr>
          <p:cNvPr id="5" name="Picture 4">
            <a:extLst>
              <a:ext uri="{FF2B5EF4-FFF2-40B4-BE49-F238E27FC236}">
                <a16:creationId xmlns:a16="http://schemas.microsoft.com/office/drawing/2014/main" id="{DEF18BF8-7652-1223-A375-08F6419776DB}"/>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4" name="Content Placeholder 2">
            <a:extLst>
              <a:ext uri="{FF2B5EF4-FFF2-40B4-BE49-F238E27FC236}">
                <a16:creationId xmlns:a16="http://schemas.microsoft.com/office/drawing/2014/main" id="{EDEB6318-F2BC-5334-A864-14CFEBCFFEA8}"/>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1835546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en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6" name="Picture 5" descr="A green and black arrow&#10;&#10;Description automatically generated">
            <a:extLst>
              <a:ext uri="{FF2B5EF4-FFF2-40B4-BE49-F238E27FC236}">
                <a16:creationId xmlns:a16="http://schemas.microsoft.com/office/drawing/2014/main" id="{914A6D6E-2AE5-0B6A-A41E-12C141B4A339}"/>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3556817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Green Text Slide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6283D-6544-5361-4BFF-89B008772B8C}"/>
              </a:ext>
            </a:extLst>
          </p:cNvPr>
          <p:cNvSpPr/>
          <p:nvPr userDrawn="1"/>
        </p:nvSpPr>
        <p:spPr>
          <a:xfrm>
            <a:off x="0" y="1125393"/>
            <a:ext cx="12192000" cy="57326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2" name="Title 1">
            <a:extLst>
              <a:ext uri="{FF2B5EF4-FFF2-40B4-BE49-F238E27FC236}">
                <a16:creationId xmlns:a16="http://schemas.microsoft.com/office/drawing/2014/main" id="{56C2EC78-6E50-6E79-EF79-3E3DE63F4071}"/>
              </a:ext>
            </a:extLst>
          </p:cNvPr>
          <p:cNvSpPr>
            <a:spLocks noGrp="1"/>
          </p:cNvSpPr>
          <p:nvPr>
            <p:ph type="title"/>
          </p:nvPr>
        </p:nvSpPr>
        <p:spPr>
          <a:xfrm>
            <a:off x="705851" y="1363749"/>
            <a:ext cx="10515600" cy="771920"/>
          </a:xfrm>
          <a:prstGeom prst="rect">
            <a:avLst/>
          </a:prstGeom>
        </p:spPr>
        <p:txBody>
          <a:bodyPr/>
          <a:lstStyle>
            <a:lvl1pPr>
              <a:defRPr sz="4000" b="0" i="0">
                <a:solidFill>
                  <a:schemeClr val="bg1"/>
                </a:solidFill>
                <a:latin typeface="Aptos SemiBold" panose="020B00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9F0858-F871-39FB-2E39-618FB2901587}"/>
              </a:ext>
            </a:extLst>
          </p:cNvPr>
          <p:cNvSpPr>
            <a:spLocks noGrp="1"/>
          </p:cNvSpPr>
          <p:nvPr>
            <p:ph idx="1"/>
          </p:nvPr>
        </p:nvSpPr>
        <p:spPr>
          <a:xfrm>
            <a:off x="705851" y="2344380"/>
            <a:ext cx="10515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black and white logo&#10;&#10;Description automatically generated">
            <a:extLst>
              <a:ext uri="{FF2B5EF4-FFF2-40B4-BE49-F238E27FC236}">
                <a16:creationId xmlns:a16="http://schemas.microsoft.com/office/drawing/2014/main" id="{8B86E420-24EE-D698-BC38-4C114AB6B208}"/>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5" name="Picture 4" descr="A green and black arrow&#10;&#10;Description automatically generated">
            <a:extLst>
              <a:ext uri="{FF2B5EF4-FFF2-40B4-BE49-F238E27FC236}">
                <a16:creationId xmlns:a16="http://schemas.microsoft.com/office/drawing/2014/main" id="{A26FEA02-8177-4A53-B5C0-F265AB4E9A9E}"/>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3398647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Text Slide white_ gray arrow">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2" name="Picture 1" descr="A black and white arrow&#10;&#10;Description automatically generated">
            <a:extLst>
              <a:ext uri="{FF2B5EF4-FFF2-40B4-BE49-F238E27FC236}">
                <a16:creationId xmlns:a16="http://schemas.microsoft.com/office/drawing/2014/main" id="{3DDAEFA4-E19C-65DC-C905-E9852C5D3022}"/>
              </a:ext>
            </a:extLst>
          </p:cNvPr>
          <p:cNvPicPr>
            <a:picLocks noChangeAspect="1"/>
          </p:cNvPicPr>
          <p:nvPr userDrawn="1"/>
        </p:nvPicPr>
        <p:blipFill>
          <a:blip r:embed="rId3"/>
          <a:stretch>
            <a:fillRect/>
          </a:stretch>
        </p:blipFill>
        <p:spPr>
          <a:xfrm>
            <a:off x="11204309" y="238733"/>
            <a:ext cx="726961" cy="726961"/>
          </a:xfrm>
          <a:prstGeom prst="rect">
            <a:avLst/>
          </a:prstGeom>
        </p:spPr>
      </p:pic>
    </p:spTree>
    <p:extLst>
      <p:ext uri="{BB962C8B-B14F-4D97-AF65-F5344CB8AC3E}">
        <p14:creationId xmlns:p14="http://schemas.microsoft.com/office/powerpoint/2010/main" val="34001350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een Text Slide Spli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descr="A green and black arrow&#10;&#10;Description automatically generated">
            <a:extLst>
              <a:ext uri="{FF2B5EF4-FFF2-40B4-BE49-F238E27FC236}">
                <a16:creationId xmlns:a16="http://schemas.microsoft.com/office/drawing/2014/main" id="{D4C966F6-219F-7BCF-ECB5-D8FDBA1EC913}"/>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3787082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Green Text Slide Split 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descr="A black square with a few squares&#10;&#10;Description automatically generated with medium confidence">
            <a:extLst>
              <a:ext uri="{FF2B5EF4-FFF2-40B4-BE49-F238E27FC236}">
                <a16:creationId xmlns:a16="http://schemas.microsoft.com/office/drawing/2014/main" id="{64369FB8-E633-F2D7-11FA-C2709DD3487A}"/>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15620880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een Text Slid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F05783-A1B6-4DB0-EB9C-8C7FB5432527}"/>
              </a:ext>
            </a:extLst>
          </p:cNvPr>
          <p:cNvSpPr>
            <a:spLocks noGrp="1"/>
          </p:cNvSpPr>
          <p:nvPr>
            <p:ph type="pic" idx="1"/>
          </p:nvPr>
        </p:nvSpPr>
        <p:spPr>
          <a:xfrm>
            <a:off x="7230979" y="-13973"/>
            <a:ext cx="4961020" cy="687197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247176-6799-F89B-2EEC-A5111258352D}"/>
              </a:ext>
            </a:extLst>
          </p:cNvPr>
          <p:cNvSpPr>
            <a:spLocks noGrp="1"/>
          </p:cNvSpPr>
          <p:nvPr>
            <p:ph type="body" sz="half" idx="2"/>
          </p:nvPr>
        </p:nvSpPr>
        <p:spPr>
          <a:xfrm>
            <a:off x="705851" y="2606050"/>
            <a:ext cx="5959644" cy="3811588"/>
          </a:xfrm>
          <a:prstGeom prst="rect">
            <a:avLst/>
          </a:prstGeom>
        </p:spPr>
        <p:txBody>
          <a:bodyPr/>
          <a:lstStyle>
            <a:lvl1pPr marL="0" indent="0">
              <a:buNone/>
              <a:defRPr sz="1800" b="0" i="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descr="A black and white logo&#10;&#10;Description automatically generated">
            <a:extLst>
              <a:ext uri="{FF2B5EF4-FFF2-40B4-BE49-F238E27FC236}">
                <a16:creationId xmlns:a16="http://schemas.microsoft.com/office/drawing/2014/main" id="{4DD18A67-F97D-E733-3B33-0C397068B2C5}"/>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1" name="Title 1">
            <a:extLst>
              <a:ext uri="{FF2B5EF4-FFF2-40B4-BE49-F238E27FC236}">
                <a16:creationId xmlns:a16="http://schemas.microsoft.com/office/drawing/2014/main" id="{3B534753-1961-D60F-3C3A-E3A1B5DD075E}"/>
              </a:ext>
            </a:extLst>
          </p:cNvPr>
          <p:cNvSpPr>
            <a:spLocks noGrp="1"/>
          </p:cNvSpPr>
          <p:nvPr>
            <p:ph type="title"/>
          </p:nvPr>
        </p:nvSpPr>
        <p:spPr>
          <a:xfrm>
            <a:off x="705851" y="1363748"/>
            <a:ext cx="5959644" cy="982409"/>
          </a:xfrm>
          <a:prstGeom prst="rect">
            <a:avLst/>
          </a:prstGeom>
        </p:spPr>
        <p:txBody>
          <a:bodyPr anchor="b"/>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22708847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een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84613D-4738-D174-15FE-6250F0CBD444}"/>
              </a:ext>
            </a:extLst>
          </p:cNvPr>
          <p:cNvSpPr/>
          <p:nvPr userDrawn="1"/>
        </p:nvSpPr>
        <p:spPr>
          <a:xfrm>
            <a:off x="0" y="0"/>
            <a:ext cx="12192000" cy="685799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7" name="Picture 6" descr="A black square with a few squares&#10;&#10;Description automatically generated with medium confidence">
            <a:extLst>
              <a:ext uri="{FF2B5EF4-FFF2-40B4-BE49-F238E27FC236}">
                <a16:creationId xmlns:a16="http://schemas.microsoft.com/office/drawing/2014/main" id="{89D6EBA0-BC51-D849-B1CF-813875A9E157}"/>
              </a:ext>
            </a:extLst>
          </p:cNvPr>
          <p:cNvPicPr>
            <a:picLocks noChangeAspect="1"/>
          </p:cNvPicPr>
          <p:nvPr userDrawn="1"/>
        </p:nvPicPr>
        <p:blipFill>
          <a:blip r:embed="rId2"/>
          <a:stretch>
            <a:fillRect/>
          </a:stretch>
        </p:blipFill>
        <p:spPr>
          <a:xfrm>
            <a:off x="11221451" y="238733"/>
            <a:ext cx="709819" cy="709819"/>
          </a:xfrm>
          <a:prstGeom prst="rect">
            <a:avLst/>
          </a:prstGeom>
        </p:spPr>
      </p:pic>
      <p:sp>
        <p:nvSpPr>
          <p:cNvPr id="8" name="Text Placeholder 3">
            <a:extLst>
              <a:ext uri="{FF2B5EF4-FFF2-40B4-BE49-F238E27FC236}">
                <a16:creationId xmlns:a16="http://schemas.microsoft.com/office/drawing/2014/main" id="{A37D671D-15DF-0A3F-604C-16DC7661A80C}"/>
              </a:ext>
            </a:extLst>
          </p:cNvPr>
          <p:cNvSpPr>
            <a:spLocks noGrp="1"/>
          </p:cNvSpPr>
          <p:nvPr>
            <p:ph type="body" sz="half" idx="2"/>
          </p:nvPr>
        </p:nvSpPr>
        <p:spPr>
          <a:xfrm>
            <a:off x="716737" y="5447221"/>
            <a:ext cx="9679120" cy="354865"/>
          </a:xfrm>
          <a:prstGeom prst="rect">
            <a:avLst/>
          </a:prstGeom>
        </p:spPr>
        <p:txBody>
          <a:bodyPr/>
          <a:lstStyle>
            <a:lvl1pPr marL="0" indent="0">
              <a:buNone/>
              <a:defRPr sz="1800" b="0" i="0">
                <a:solidFill>
                  <a:schemeClr val="bg1"/>
                </a:solidFill>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le 1">
            <a:extLst>
              <a:ext uri="{FF2B5EF4-FFF2-40B4-BE49-F238E27FC236}">
                <a16:creationId xmlns:a16="http://schemas.microsoft.com/office/drawing/2014/main" id="{DEAF0A84-EA9C-B0C1-D1F0-BEFBB9F851B9}"/>
              </a:ext>
            </a:extLst>
          </p:cNvPr>
          <p:cNvSpPr>
            <a:spLocks noGrp="1"/>
          </p:cNvSpPr>
          <p:nvPr>
            <p:ph type="title"/>
          </p:nvPr>
        </p:nvSpPr>
        <p:spPr>
          <a:xfrm>
            <a:off x="716736" y="4204919"/>
            <a:ext cx="9679120" cy="982409"/>
          </a:xfrm>
          <a:prstGeom prst="rect">
            <a:avLst/>
          </a:prstGeom>
        </p:spPr>
        <p:txBody>
          <a:bodyPr anchor="b"/>
          <a:lstStyle>
            <a:lvl1pPr>
              <a:lnSpc>
                <a:spcPts val="3500"/>
              </a:lnSpc>
              <a:defRPr sz="4000" b="0" i="0">
                <a:solidFill>
                  <a:schemeClr val="bg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3336331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5E93BC-2C86-81E4-CF3D-0994FCAFDD0C}"/>
              </a:ext>
            </a:extLst>
          </p:cNvPr>
          <p:cNvSpPr/>
          <p:nvPr userDrawn="1"/>
        </p:nvSpPr>
        <p:spPr>
          <a:xfrm>
            <a:off x="0" y="-1"/>
            <a:ext cx="12192000" cy="59186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a:solidFill>
                <a:srgbClr val="231F20"/>
              </a:solidFill>
            </a:endParaRPr>
          </a:p>
        </p:txBody>
      </p:sp>
      <p:pic>
        <p:nvPicPr>
          <p:cNvPr id="10" name="Picture 9" descr="A black and white square with a white line in the middle&#10;&#10;Description automatically generated">
            <a:extLst>
              <a:ext uri="{FF2B5EF4-FFF2-40B4-BE49-F238E27FC236}">
                <a16:creationId xmlns:a16="http://schemas.microsoft.com/office/drawing/2014/main" id="{14FC5ACC-626E-5382-F158-CCE55C176EE9}"/>
              </a:ext>
            </a:extLst>
          </p:cNvPr>
          <p:cNvPicPr>
            <a:picLocks noChangeAspect="1"/>
          </p:cNvPicPr>
          <p:nvPr userDrawn="1"/>
        </p:nvPicPr>
        <p:blipFill>
          <a:blip r:embed="rId2"/>
          <a:stretch>
            <a:fillRect/>
          </a:stretch>
        </p:blipFill>
        <p:spPr>
          <a:xfrm>
            <a:off x="6642661" y="510878"/>
            <a:ext cx="4884320" cy="4884320"/>
          </a:xfrm>
          <a:prstGeom prst="rect">
            <a:avLst/>
          </a:prstGeom>
        </p:spPr>
      </p:pic>
      <p:pic>
        <p:nvPicPr>
          <p:cNvPr id="19" name="Picture 18" descr="A black and white sign with white letters&#10;&#10;Description automatically generated">
            <a:extLst>
              <a:ext uri="{FF2B5EF4-FFF2-40B4-BE49-F238E27FC236}">
                <a16:creationId xmlns:a16="http://schemas.microsoft.com/office/drawing/2014/main" id="{5B8CA796-6467-1D77-C2B1-B3E230D7C86A}"/>
              </a:ext>
            </a:extLst>
          </p:cNvPr>
          <p:cNvPicPr>
            <a:picLocks noChangeAspect="1"/>
          </p:cNvPicPr>
          <p:nvPr userDrawn="1"/>
        </p:nvPicPr>
        <p:blipFill>
          <a:blip r:embed="rId3"/>
          <a:stretch>
            <a:fillRect/>
          </a:stretch>
        </p:blipFill>
        <p:spPr>
          <a:xfrm>
            <a:off x="498763" y="495879"/>
            <a:ext cx="3435929" cy="932013"/>
          </a:xfrm>
          <a:prstGeom prst="rect">
            <a:avLst/>
          </a:prstGeom>
        </p:spPr>
      </p:pic>
      <p:pic>
        <p:nvPicPr>
          <p:cNvPr id="11" name="Picture 10">
            <a:extLst>
              <a:ext uri="{FF2B5EF4-FFF2-40B4-BE49-F238E27FC236}">
                <a16:creationId xmlns:a16="http://schemas.microsoft.com/office/drawing/2014/main" id="{E78AA43D-CA85-B2F0-70F6-D07FFCE455C7}"/>
              </a:ext>
            </a:extLst>
          </p:cNvPr>
          <p:cNvPicPr>
            <a:picLocks noChangeAspect="1"/>
          </p:cNvPicPr>
          <p:nvPr userDrawn="1"/>
        </p:nvPicPr>
        <p:blipFill>
          <a:blip r:embed="rId4"/>
          <a:stretch>
            <a:fillRect/>
          </a:stretch>
        </p:blipFill>
        <p:spPr>
          <a:xfrm>
            <a:off x="665019" y="4690785"/>
            <a:ext cx="7713211" cy="932013"/>
          </a:xfrm>
          <a:prstGeom prst="rect">
            <a:avLst/>
          </a:prstGeom>
        </p:spPr>
      </p:pic>
      <p:sp>
        <p:nvSpPr>
          <p:cNvPr id="12" name="Title 1">
            <a:extLst>
              <a:ext uri="{FF2B5EF4-FFF2-40B4-BE49-F238E27FC236}">
                <a16:creationId xmlns:a16="http://schemas.microsoft.com/office/drawing/2014/main" id="{4A5EA306-EF31-ADD5-4A70-C7187493DB7C}"/>
              </a:ext>
            </a:extLst>
          </p:cNvPr>
          <p:cNvSpPr>
            <a:spLocks noGrp="1"/>
          </p:cNvSpPr>
          <p:nvPr>
            <p:ph type="title"/>
          </p:nvPr>
        </p:nvSpPr>
        <p:spPr>
          <a:xfrm>
            <a:off x="665019" y="3132914"/>
            <a:ext cx="8091355" cy="1392898"/>
          </a:xfrm>
          <a:prstGeom prst="rect">
            <a:avLst/>
          </a:prstGeom>
        </p:spPr>
        <p:txBody>
          <a:bodyPr anchor="b"/>
          <a:lstStyle>
            <a:lvl1pPr>
              <a:lnSpc>
                <a:spcPts val="3040"/>
              </a:lnSpc>
              <a:defRPr sz="32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72E8EB53-7DD0-7987-634C-B1FB2F1E55C8}"/>
              </a:ext>
            </a:extLst>
          </p:cNvPr>
          <p:cNvPicPr>
            <a:picLocks noChangeAspect="1"/>
          </p:cNvPicPr>
          <p:nvPr userDrawn="1"/>
        </p:nvPicPr>
        <p:blipFill>
          <a:blip r:embed="rId5"/>
          <a:stretch>
            <a:fillRect/>
          </a:stretch>
        </p:blipFill>
        <p:spPr>
          <a:xfrm>
            <a:off x="550719" y="5973492"/>
            <a:ext cx="10931259" cy="858130"/>
          </a:xfrm>
          <a:prstGeom prst="rect">
            <a:avLst/>
          </a:prstGeom>
        </p:spPr>
      </p:pic>
    </p:spTree>
    <p:extLst>
      <p:ext uri="{BB962C8B-B14F-4D97-AF65-F5344CB8AC3E}">
        <p14:creationId xmlns:p14="http://schemas.microsoft.com/office/powerpoint/2010/main" val="2411807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nk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747B71-1382-D3C7-290B-50CC58ACE34E}"/>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6" name="Picture 5" descr="A black and white logo&#10;&#10;Description automatically generated">
            <a:extLst>
              <a:ext uri="{FF2B5EF4-FFF2-40B4-BE49-F238E27FC236}">
                <a16:creationId xmlns:a16="http://schemas.microsoft.com/office/drawing/2014/main" id="{443E2414-2AC9-6A1D-7644-6BA8D460B222}"/>
              </a:ext>
            </a:extLst>
          </p:cNvPr>
          <p:cNvPicPr>
            <a:picLocks noChangeAspect="1"/>
          </p:cNvPicPr>
          <p:nvPr userDrawn="1"/>
        </p:nvPicPr>
        <p:blipFill>
          <a:blip r:embed="rId2"/>
          <a:stretch>
            <a:fillRect/>
          </a:stretch>
        </p:blipFill>
        <p:spPr>
          <a:xfrm>
            <a:off x="498764" y="473331"/>
            <a:ext cx="3435927" cy="932013"/>
          </a:xfrm>
          <a:prstGeom prst="rect">
            <a:avLst/>
          </a:prstGeom>
        </p:spPr>
      </p:pic>
      <p:pic>
        <p:nvPicPr>
          <p:cNvPr id="12" name="Picture 11" descr="A pink and black square&#10;&#10;Description automatically generated">
            <a:extLst>
              <a:ext uri="{FF2B5EF4-FFF2-40B4-BE49-F238E27FC236}">
                <a16:creationId xmlns:a16="http://schemas.microsoft.com/office/drawing/2014/main" id="{FAECAAF0-F869-BCEA-A631-8D235C177B1A}"/>
              </a:ext>
            </a:extLst>
          </p:cNvPr>
          <p:cNvPicPr>
            <a:picLocks noChangeAspect="1"/>
          </p:cNvPicPr>
          <p:nvPr userDrawn="1"/>
        </p:nvPicPr>
        <p:blipFill>
          <a:blip r:embed="rId3"/>
          <a:stretch>
            <a:fillRect/>
          </a:stretch>
        </p:blipFill>
        <p:spPr>
          <a:xfrm>
            <a:off x="6277773" y="-7125"/>
            <a:ext cx="5925787" cy="5925787"/>
          </a:xfrm>
          <a:prstGeom prst="rect">
            <a:avLst/>
          </a:prstGeom>
        </p:spPr>
      </p:pic>
      <p:sp>
        <p:nvSpPr>
          <p:cNvPr id="2" name="Title 1">
            <a:extLst>
              <a:ext uri="{FF2B5EF4-FFF2-40B4-BE49-F238E27FC236}">
                <a16:creationId xmlns:a16="http://schemas.microsoft.com/office/drawing/2014/main" id="{7D4E23FB-313F-06C1-BBCD-7D898661335C}"/>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FBE24A08-026A-0DF2-4C9B-895B58396C55}"/>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5" name="Content Placeholder 2">
            <a:extLst>
              <a:ext uri="{FF2B5EF4-FFF2-40B4-BE49-F238E27FC236}">
                <a16:creationId xmlns:a16="http://schemas.microsoft.com/office/drawing/2014/main" id="{86FC7B60-520B-CE47-770B-9C3560DC592A}"/>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120706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nk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pink and black square&#10;&#10;Description automatically generated">
            <a:extLst>
              <a:ext uri="{FF2B5EF4-FFF2-40B4-BE49-F238E27FC236}">
                <a16:creationId xmlns:a16="http://schemas.microsoft.com/office/drawing/2014/main" id="{C7002DE0-C693-218E-9762-D775A3F4733E}"/>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1684108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Pink Text Slide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6283D-6544-5361-4BFF-89B008772B8C}"/>
              </a:ext>
            </a:extLst>
          </p:cNvPr>
          <p:cNvSpPr/>
          <p:nvPr userDrawn="1"/>
        </p:nvSpPr>
        <p:spPr>
          <a:xfrm>
            <a:off x="0" y="1125393"/>
            <a:ext cx="12192000" cy="57326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2" name="Title 1">
            <a:extLst>
              <a:ext uri="{FF2B5EF4-FFF2-40B4-BE49-F238E27FC236}">
                <a16:creationId xmlns:a16="http://schemas.microsoft.com/office/drawing/2014/main" id="{56C2EC78-6E50-6E79-EF79-3E3DE63F4071}"/>
              </a:ext>
            </a:extLst>
          </p:cNvPr>
          <p:cNvSpPr>
            <a:spLocks noGrp="1"/>
          </p:cNvSpPr>
          <p:nvPr>
            <p:ph type="title"/>
          </p:nvPr>
        </p:nvSpPr>
        <p:spPr>
          <a:xfrm>
            <a:off x="705851" y="1363749"/>
            <a:ext cx="10515600" cy="771920"/>
          </a:xfrm>
          <a:prstGeom prst="rect">
            <a:avLst/>
          </a:prstGeom>
        </p:spPr>
        <p:txBody>
          <a:bodyPr/>
          <a:lstStyle>
            <a:lvl1pPr>
              <a:defRPr sz="4000" b="0" i="0">
                <a:solidFill>
                  <a:schemeClr val="bg1"/>
                </a:solidFill>
                <a:latin typeface="Aptos SemiBold" panose="020B00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9F0858-F871-39FB-2E39-618FB2901587}"/>
              </a:ext>
            </a:extLst>
          </p:cNvPr>
          <p:cNvSpPr>
            <a:spLocks noGrp="1"/>
          </p:cNvSpPr>
          <p:nvPr>
            <p:ph idx="1"/>
          </p:nvPr>
        </p:nvSpPr>
        <p:spPr>
          <a:xfrm>
            <a:off x="705851" y="2344380"/>
            <a:ext cx="10515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black and white logo&#10;&#10;Description automatically generated">
            <a:extLst>
              <a:ext uri="{FF2B5EF4-FFF2-40B4-BE49-F238E27FC236}">
                <a16:creationId xmlns:a16="http://schemas.microsoft.com/office/drawing/2014/main" id="{8B86E420-24EE-D698-BC38-4C114AB6B208}"/>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4" name="Picture 3" descr="A pink and black square&#10;&#10;Description automatically generated">
            <a:extLst>
              <a:ext uri="{FF2B5EF4-FFF2-40B4-BE49-F238E27FC236}">
                <a16:creationId xmlns:a16="http://schemas.microsoft.com/office/drawing/2014/main" id="{3A11EC0C-0340-8512-F1AD-121C34788C00}"/>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1345147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nk Text Slide Spli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descr="A pink and black square&#10;&#10;Description automatically generated">
            <a:extLst>
              <a:ext uri="{FF2B5EF4-FFF2-40B4-BE49-F238E27FC236}">
                <a16:creationId xmlns:a16="http://schemas.microsoft.com/office/drawing/2014/main" id="{4DFD697E-6AF7-6976-BE04-FDA757A31796}"/>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19901122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Pink Text Slide Split P">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descr="A black square with a few squares&#10;&#10;Description automatically generated with medium confidence">
            <a:extLst>
              <a:ext uri="{FF2B5EF4-FFF2-40B4-BE49-F238E27FC236}">
                <a16:creationId xmlns:a16="http://schemas.microsoft.com/office/drawing/2014/main" id="{F56BE2C4-09A6-BF87-3E01-C7441B9A3F98}"/>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2098587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Master Text Slide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6283D-6544-5361-4BFF-89B008772B8C}"/>
              </a:ext>
            </a:extLst>
          </p:cNvPr>
          <p:cNvSpPr/>
          <p:nvPr userDrawn="1"/>
        </p:nvSpPr>
        <p:spPr>
          <a:xfrm>
            <a:off x="0" y="1125393"/>
            <a:ext cx="12192000" cy="57326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2" name="Title 1">
            <a:extLst>
              <a:ext uri="{FF2B5EF4-FFF2-40B4-BE49-F238E27FC236}">
                <a16:creationId xmlns:a16="http://schemas.microsoft.com/office/drawing/2014/main" id="{56C2EC78-6E50-6E79-EF79-3E3DE63F4071}"/>
              </a:ext>
            </a:extLst>
          </p:cNvPr>
          <p:cNvSpPr>
            <a:spLocks noGrp="1"/>
          </p:cNvSpPr>
          <p:nvPr>
            <p:ph type="title"/>
          </p:nvPr>
        </p:nvSpPr>
        <p:spPr>
          <a:xfrm>
            <a:off x="705851" y="1363749"/>
            <a:ext cx="10515600" cy="771920"/>
          </a:xfrm>
          <a:prstGeom prst="rect">
            <a:avLst/>
          </a:prstGeom>
        </p:spPr>
        <p:txBody>
          <a:bodyPr/>
          <a:lstStyle>
            <a:lvl1pPr>
              <a:defRPr sz="4000" b="0" i="0">
                <a:solidFill>
                  <a:schemeClr val="bg1"/>
                </a:solidFill>
                <a:latin typeface="Aptos SemiBold" panose="020B00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99F0858-F871-39FB-2E39-618FB2901587}"/>
              </a:ext>
            </a:extLst>
          </p:cNvPr>
          <p:cNvSpPr>
            <a:spLocks noGrp="1"/>
          </p:cNvSpPr>
          <p:nvPr>
            <p:ph idx="1"/>
          </p:nvPr>
        </p:nvSpPr>
        <p:spPr>
          <a:xfrm>
            <a:off x="705851" y="2344380"/>
            <a:ext cx="10515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black and white logo&#10;&#10;Description automatically generated">
            <a:extLst>
              <a:ext uri="{FF2B5EF4-FFF2-40B4-BE49-F238E27FC236}">
                <a16:creationId xmlns:a16="http://schemas.microsoft.com/office/drawing/2014/main" id="{8B86E420-24EE-D698-BC38-4C114AB6B208}"/>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4" name="Picture 3" descr="A black square with a few squares&#10;&#10;Description automatically generated with medium confidence">
            <a:extLst>
              <a:ext uri="{FF2B5EF4-FFF2-40B4-BE49-F238E27FC236}">
                <a16:creationId xmlns:a16="http://schemas.microsoft.com/office/drawing/2014/main" id="{B2A37BB7-D9B9-FCFF-B70F-663F06CB41F8}"/>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1023714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nk Text Slid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F05783-A1B6-4DB0-EB9C-8C7FB5432527}"/>
              </a:ext>
            </a:extLst>
          </p:cNvPr>
          <p:cNvSpPr>
            <a:spLocks noGrp="1"/>
          </p:cNvSpPr>
          <p:nvPr>
            <p:ph type="pic" idx="1"/>
          </p:nvPr>
        </p:nvSpPr>
        <p:spPr>
          <a:xfrm>
            <a:off x="7230979" y="-13973"/>
            <a:ext cx="4961020" cy="687197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247176-6799-F89B-2EEC-A5111258352D}"/>
              </a:ext>
            </a:extLst>
          </p:cNvPr>
          <p:cNvSpPr>
            <a:spLocks noGrp="1"/>
          </p:cNvSpPr>
          <p:nvPr>
            <p:ph type="body" sz="half" idx="2"/>
          </p:nvPr>
        </p:nvSpPr>
        <p:spPr>
          <a:xfrm>
            <a:off x="705851" y="2606050"/>
            <a:ext cx="5959644" cy="3811588"/>
          </a:xfrm>
          <a:prstGeom prst="rect">
            <a:avLst/>
          </a:prstGeom>
        </p:spPr>
        <p:txBody>
          <a:bodyPr/>
          <a:lstStyle>
            <a:lvl1pPr marL="0" indent="0">
              <a:buNone/>
              <a:defRPr sz="1800" b="0" i="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descr="A black and white logo&#10;&#10;Description automatically generated">
            <a:extLst>
              <a:ext uri="{FF2B5EF4-FFF2-40B4-BE49-F238E27FC236}">
                <a16:creationId xmlns:a16="http://schemas.microsoft.com/office/drawing/2014/main" id="{4DD18A67-F97D-E733-3B33-0C397068B2C5}"/>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1" name="Title 1">
            <a:extLst>
              <a:ext uri="{FF2B5EF4-FFF2-40B4-BE49-F238E27FC236}">
                <a16:creationId xmlns:a16="http://schemas.microsoft.com/office/drawing/2014/main" id="{3B534753-1961-D60F-3C3A-E3A1B5DD075E}"/>
              </a:ext>
            </a:extLst>
          </p:cNvPr>
          <p:cNvSpPr>
            <a:spLocks noGrp="1"/>
          </p:cNvSpPr>
          <p:nvPr>
            <p:ph type="title"/>
          </p:nvPr>
        </p:nvSpPr>
        <p:spPr>
          <a:xfrm>
            <a:off x="705851" y="1363748"/>
            <a:ext cx="5959644" cy="982409"/>
          </a:xfrm>
          <a:prstGeom prst="rect">
            <a:avLst/>
          </a:prstGeom>
        </p:spPr>
        <p:txBody>
          <a:bodyPr anchor="b"/>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909548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nk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84613D-4738-D174-15FE-6250F0CBD444}"/>
              </a:ext>
            </a:extLst>
          </p:cNvPr>
          <p:cNvSpPr/>
          <p:nvPr userDrawn="1"/>
        </p:nvSpPr>
        <p:spPr>
          <a:xfrm>
            <a:off x="0" y="0"/>
            <a:ext cx="12192000" cy="685799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7" name="Picture 6" descr="A black square with a few squares&#10;&#10;Description automatically generated with medium confidence">
            <a:extLst>
              <a:ext uri="{FF2B5EF4-FFF2-40B4-BE49-F238E27FC236}">
                <a16:creationId xmlns:a16="http://schemas.microsoft.com/office/drawing/2014/main" id="{89D6EBA0-BC51-D849-B1CF-813875A9E157}"/>
              </a:ext>
            </a:extLst>
          </p:cNvPr>
          <p:cNvPicPr>
            <a:picLocks noChangeAspect="1"/>
          </p:cNvPicPr>
          <p:nvPr userDrawn="1"/>
        </p:nvPicPr>
        <p:blipFill>
          <a:blip r:embed="rId2"/>
          <a:stretch>
            <a:fillRect/>
          </a:stretch>
        </p:blipFill>
        <p:spPr>
          <a:xfrm>
            <a:off x="11221451" y="238733"/>
            <a:ext cx="709819" cy="709819"/>
          </a:xfrm>
          <a:prstGeom prst="rect">
            <a:avLst/>
          </a:prstGeom>
        </p:spPr>
      </p:pic>
      <p:sp>
        <p:nvSpPr>
          <p:cNvPr id="8" name="Text Placeholder 3">
            <a:extLst>
              <a:ext uri="{FF2B5EF4-FFF2-40B4-BE49-F238E27FC236}">
                <a16:creationId xmlns:a16="http://schemas.microsoft.com/office/drawing/2014/main" id="{A37D671D-15DF-0A3F-604C-16DC7661A80C}"/>
              </a:ext>
            </a:extLst>
          </p:cNvPr>
          <p:cNvSpPr>
            <a:spLocks noGrp="1"/>
          </p:cNvSpPr>
          <p:nvPr>
            <p:ph type="body" sz="half" idx="2"/>
          </p:nvPr>
        </p:nvSpPr>
        <p:spPr>
          <a:xfrm>
            <a:off x="716737" y="5447221"/>
            <a:ext cx="9679120" cy="354865"/>
          </a:xfrm>
          <a:prstGeom prst="rect">
            <a:avLst/>
          </a:prstGeom>
        </p:spPr>
        <p:txBody>
          <a:bodyPr/>
          <a:lstStyle>
            <a:lvl1pPr marL="0" indent="0">
              <a:buNone/>
              <a:defRPr sz="1800" b="0" i="0">
                <a:solidFill>
                  <a:schemeClr val="bg1"/>
                </a:solidFill>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le 1">
            <a:extLst>
              <a:ext uri="{FF2B5EF4-FFF2-40B4-BE49-F238E27FC236}">
                <a16:creationId xmlns:a16="http://schemas.microsoft.com/office/drawing/2014/main" id="{DEAF0A84-EA9C-B0C1-D1F0-BEFBB9F851B9}"/>
              </a:ext>
            </a:extLst>
          </p:cNvPr>
          <p:cNvSpPr>
            <a:spLocks noGrp="1"/>
          </p:cNvSpPr>
          <p:nvPr>
            <p:ph type="title"/>
          </p:nvPr>
        </p:nvSpPr>
        <p:spPr>
          <a:xfrm>
            <a:off x="716736" y="4204919"/>
            <a:ext cx="9679120" cy="982409"/>
          </a:xfrm>
          <a:prstGeom prst="rect">
            <a:avLst/>
          </a:prstGeom>
        </p:spPr>
        <p:txBody>
          <a:bodyPr anchor="b"/>
          <a:lstStyle>
            <a:lvl1pPr>
              <a:lnSpc>
                <a:spcPts val="3500"/>
              </a:lnSpc>
              <a:defRPr sz="4000" b="0" i="0">
                <a:solidFill>
                  <a:schemeClr val="bg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19803563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5E93BC-2C86-81E4-CF3D-0994FCAFDD0C}"/>
              </a:ext>
            </a:extLst>
          </p:cNvPr>
          <p:cNvSpPr/>
          <p:nvPr userDrawn="1"/>
        </p:nvSpPr>
        <p:spPr>
          <a:xfrm>
            <a:off x="0" y="-1"/>
            <a:ext cx="12192000" cy="59186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a:solidFill>
                <a:srgbClr val="231F20"/>
              </a:solidFill>
            </a:endParaRPr>
          </a:p>
        </p:txBody>
      </p:sp>
      <p:pic>
        <p:nvPicPr>
          <p:cNvPr id="10" name="Picture 9" descr="A black and white square with a white line in the middle&#10;&#10;Description automatically generated">
            <a:extLst>
              <a:ext uri="{FF2B5EF4-FFF2-40B4-BE49-F238E27FC236}">
                <a16:creationId xmlns:a16="http://schemas.microsoft.com/office/drawing/2014/main" id="{14FC5ACC-626E-5382-F158-CCE55C176EE9}"/>
              </a:ext>
            </a:extLst>
          </p:cNvPr>
          <p:cNvPicPr>
            <a:picLocks noChangeAspect="1"/>
          </p:cNvPicPr>
          <p:nvPr userDrawn="1"/>
        </p:nvPicPr>
        <p:blipFill>
          <a:blip r:embed="rId2"/>
          <a:stretch>
            <a:fillRect/>
          </a:stretch>
        </p:blipFill>
        <p:spPr>
          <a:xfrm>
            <a:off x="6642661" y="510878"/>
            <a:ext cx="4884320" cy="4884320"/>
          </a:xfrm>
          <a:prstGeom prst="rect">
            <a:avLst/>
          </a:prstGeom>
        </p:spPr>
      </p:pic>
      <p:pic>
        <p:nvPicPr>
          <p:cNvPr id="19" name="Picture 18" descr="A black and white sign with white letters&#10;&#10;Description automatically generated">
            <a:extLst>
              <a:ext uri="{FF2B5EF4-FFF2-40B4-BE49-F238E27FC236}">
                <a16:creationId xmlns:a16="http://schemas.microsoft.com/office/drawing/2014/main" id="{5B8CA796-6467-1D77-C2B1-B3E230D7C86A}"/>
              </a:ext>
            </a:extLst>
          </p:cNvPr>
          <p:cNvPicPr>
            <a:picLocks noChangeAspect="1"/>
          </p:cNvPicPr>
          <p:nvPr userDrawn="1"/>
        </p:nvPicPr>
        <p:blipFill>
          <a:blip r:embed="rId3"/>
          <a:stretch>
            <a:fillRect/>
          </a:stretch>
        </p:blipFill>
        <p:spPr>
          <a:xfrm>
            <a:off x="498763" y="495879"/>
            <a:ext cx="3435929" cy="932013"/>
          </a:xfrm>
          <a:prstGeom prst="rect">
            <a:avLst/>
          </a:prstGeom>
        </p:spPr>
      </p:pic>
      <p:pic>
        <p:nvPicPr>
          <p:cNvPr id="11" name="Picture 10">
            <a:extLst>
              <a:ext uri="{FF2B5EF4-FFF2-40B4-BE49-F238E27FC236}">
                <a16:creationId xmlns:a16="http://schemas.microsoft.com/office/drawing/2014/main" id="{E78AA43D-CA85-B2F0-70F6-D07FFCE455C7}"/>
              </a:ext>
            </a:extLst>
          </p:cNvPr>
          <p:cNvPicPr>
            <a:picLocks noChangeAspect="1"/>
          </p:cNvPicPr>
          <p:nvPr userDrawn="1"/>
        </p:nvPicPr>
        <p:blipFill>
          <a:blip r:embed="rId4"/>
          <a:stretch>
            <a:fillRect/>
          </a:stretch>
        </p:blipFill>
        <p:spPr>
          <a:xfrm>
            <a:off x="665019" y="4690785"/>
            <a:ext cx="7713211" cy="932013"/>
          </a:xfrm>
          <a:prstGeom prst="rect">
            <a:avLst/>
          </a:prstGeom>
        </p:spPr>
      </p:pic>
      <p:sp>
        <p:nvSpPr>
          <p:cNvPr id="12" name="Title 1">
            <a:extLst>
              <a:ext uri="{FF2B5EF4-FFF2-40B4-BE49-F238E27FC236}">
                <a16:creationId xmlns:a16="http://schemas.microsoft.com/office/drawing/2014/main" id="{4A5EA306-EF31-ADD5-4A70-C7187493DB7C}"/>
              </a:ext>
            </a:extLst>
          </p:cNvPr>
          <p:cNvSpPr>
            <a:spLocks noGrp="1"/>
          </p:cNvSpPr>
          <p:nvPr>
            <p:ph type="title"/>
          </p:nvPr>
        </p:nvSpPr>
        <p:spPr>
          <a:xfrm>
            <a:off x="665019" y="3132914"/>
            <a:ext cx="8091355" cy="1392898"/>
          </a:xfrm>
          <a:prstGeom prst="rect">
            <a:avLst/>
          </a:prstGeom>
        </p:spPr>
        <p:txBody>
          <a:bodyPr anchor="b"/>
          <a:lstStyle>
            <a:lvl1pPr>
              <a:lnSpc>
                <a:spcPts val="3040"/>
              </a:lnSpc>
              <a:defRPr sz="32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F27D137C-6544-88E9-B08E-DC7349A2FCFA}"/>
              </a:ext>
            </a:extLst>
          </p:cNvPr>
          <p:cNvPicPr>
            <a:picLocks noChangeAspect="1"/>
          </p:cNvPicPr>
          <p:nvPr userDrawn="1"/>
        </p:nvPicPr>
        <p:blipFill>
          <a:blip r:embed="rId5"/>
          <a:stretch>
            <a:fillRect/>
          </a:stretch>
        </p:blipFill>
        <p:spPr>
          <a:xfrm>
            <a:off x="550719" y="5973492"/>
            <a:ext cx="10931259" cy="858130"/>
          </a:xfrm>
          <a:prstGeom prst="rect">
            <a:avLst/>
          </a:prstGeom>
        </p:spPr>
      </p:pic>
    </p:spTree>
    <p:extLst>
      <p:ext uri="{BB962C8B-B14F-4D97-AF65-F5344CB8AC3E}">
        <p14:creationId xmlns:p14="http://schemas.microsoft.com/office/powerpoint/2010/main" val="12874719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l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E128BA-3758-3E5E-8E70-AB3355D33AD7}"/>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6" name="Picture 5" descr="A black and white logo&#10;&#10;Description automatically generated">
            <a:extLst>
              <a:ext uri="{FF2B5EF4-FFF2-40B4-BE49-F238E27FC236}">
                <a16:creationId xmlns:a16="http://schemas.microsoft.com/office/drawing/2014/main" id="{7B14B842-E785-F1DF-C2E6-B7C183A10F5F}"/>
              </a:ext>
            </a:extLst>
          </p:cNvPr>
          <p:cNvPicPr>
            <a:picLocks noChangeAspect="1"/>
          </p:cNvPicPr>
          <p:nvPr userDrawn="1"/>
        </p:nvPicPr>
        <p:blipFill>
          <a:blip r:embed="rId2"/>
          <a:stretch>
            <a:fillRect/>
          </a:stretch>
        </p:blipFill>
        <p:spPr>
          <a:xfrm>
            <a:off x="498764" y="473331"/>
            <a:ext cx="3435927" cy="932013"/>
          </a:xfrm>
          <a:prstGeom prst="rect">
            <a:avLst/>
          </a:prstGeom>
        </p:spPr>
      </p:pic>
      <p:pic>
        <p:nvPicPr>
          <p:cNvPr id="14" name="Picture 13" descr="A green and black arrow&#10;&#10;Description automatically generated">
            <a:extLst>
              <a:ext uri="{FF2B5EF4-FFF2-40B4-BE49-F238E27FC236}">
                <a16:creationId xmlns:a16="http://schemas.microsoft.com/office/drawing/2014/main" id="{3AFF66A9-BBE4-D5EB-AB05-D0AB3FADFD7E}"/>
              </a:ext>
            </a:extLst>
          </p:cNvPr>
          <p:cNvPicPr>
            <a:picLocks noChangeAspect="1"/>
          </p:cNvPicPr>
          <p:nvPr userDrawn="1"/>
        </p:nvPicPr>
        <p:blipFill>
          <a:blip r:embed="rId3"/>
          <a:stretch>
            <a:fillRect/>
          </a:stretch>
        </p:blipFill>
        <p:spPr>
          <a:xfrm>
            <a:off x="6266214" y="-7125"/>
            <a:ext cx="5925786" cy="5925786"/>
          </a:xfrm>
          <a:prstGeom prst="rect">
            <a:avLst/>
          </a:prstGeom>
        </p:spPr>
      </p:pic>
      <p:sp>
        <p:nvSpPr>
          <p:cNvPr id="2" name="Title 1">
            <a:extLst>
              <a:ext uri="{FF2B5EF4-FFF2-40B4-BE49-F238E27FC236}">
                <a16:creationId xmlns:a16="http://schemas.microsoft.com/office/drawing/2014/main" id="{7D681D40-8461-897C-0814-66AD072915AB}"/>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GB"/>
              <a:t>Click to edit Master title style</a:t>
            </a:r>
            <a:endParaRPr lang="en-US"/>
          </a:p>
        </p:txBody>
      </p:sp>
      <p:pic>
        <p:nvPicPr>
          <p:cNvPr id="9" name="Picture 8">
            <a:extLst>
              <a:ext uri="{FF2B5EF4-FFF2-40B4-BE49-F238E27FC236}">
                <a16:creationId xmlns:a16="http://schemas.microsoft.com/office/drawing/2014/main" id="{1DC5D7C9-9EE3-E0E6-B9A9-A17C4E566E59}"/>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3" name="Content Placeholder 2">
            <a:extLst>
              <a:ext uri="{FF2B5EF4-FFF2-40B4-BE49-F238E27FC236}">
                <a16:creationId xmlns:a16="http://schemas.microsoft.com/office/drawing/2014/main" id="{449C7D07-7956-8DFD-054B-8F2459CB7A54}"/>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1448549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l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green and black arrow&#10;&#10;Description automatically generated">
            <a:extLst>
              <a:ext uri="{FF2B5EF4-FFF2-40B4-BE49-F238E27FC236}">
                <a16:creationId xmlns:a16="http://schemas.microsoft.com/office/drawing/2014/main" id="{73EA8FD8-B33C-252F-61D0-4BD2D8B8C415}"/>
              </a:ext>
            </a:extLst>
          </p:cNvPr>
          <p:cNvPicPr>
            <a:picLocks noChangeAspect="1"/>
          </p:cNvPicPr>
          <p:nvPr userDrawn="1"/>
        </p:nvPicPr>
        <p:blipFill>
          <a:blip r:embed="rId3"/>
          <a:stretch>
            <a:fillRect/>
          </a:stretch>
        </p:blipFill>
        <p:spPr>
          <a:xfrm>
            <a:off x="11221449" y="238734"/>
            <a:ext cx="709819" cy="709819"/>
          </a:xfrm>
          <a:prstGeom prst="rect">
            <a:avLst/>
          </a:prstGeom>
        </p:spPr>
      </p:pic>
    </p:spTree>
    <p:extLst>
      <p:ext uri="{BB962C8B-B14F-4D97-AF65-F5344CB8AC3E}">
        <p14:creationId xmlns:p14="http://schemas.microsoft.com/office/powerpoint/2010/main" val="10621207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eal Text Slide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6283D-6544-5361-4BFF-89B008772B8C}"/>
              </a:ext>
            </a:extLst>
          </p:cNvPr>
          <p:cNvSpPr/>
          <p:nvPr userDrawn="1"/>
        </p:nvSpPr>
        <p:spPr>
          <a:xfrm>
            <a:off x="0" y="1125393"/>
            <a:ext cx="12192000" cy="57326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2" name="Title 1">
            <a:extLst>
              <a:ext uri="{FF2B5EF4-FFF2-40B4-BE49-F238E27FC236}">
                <a16:creationId xmlns:a16="http://schemas.microsoft.com/office/drawing/2014/main" id="{56C2EC78-6E50-6E79-EF79-3E3DE63F4071}"/>
              </a:ext>
            </a:extLst>
          </p:cNvPr>
          <p:cNvSpPr>
            <a:spLocks noGrp="1"/>
          </p:cNvSpPr>
          <p:nvPr>
            <p:ph type="title"/>
          </p:nvPr>
        </p:nvSpPr>
        <p:spPr>
          <a:xfrm>
            <a:off x="705851" y="1363749"/>
            <a:ext cx="10515600" cy="771920"/>
          </a:xfrm>
          <a:prstGeom prst="rect">
            <a:avLst/>
          </a:prstGeom>
        </p:spPr>
        <p:txBody>
          <a:bodyPr/>
          <a:lstStyle>
            <a:lvl1pPr>
              <a:defRPr sz="4000" b="0" i="0">
                <a:solidFill>
                  <a:schemeClr val="bg1"/>
                </a:solidFill>
                <a:latin typeface="Aptos SemiBold" panose="020B00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9F0858-F871-39FB-2E39-618FB2901587}"/>
              </a:ext>
            </a:extLst>
          </p:cNvPr>
          <p:cNvSpPr>
            <a:spLocks noGrp="1"/>
          </p:cNvSpPr>
          <p:nvPr>
            <p:ph idx="1"/>
          </p:nvPr>
        </p:nvSpPr>
        <p:spPr>
          <a:xfrm>
            <a:off x="705851" y="2344380"/>
            <a:ext cx="10515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black and white logo&#10;&#10;Description automatically generated">
            <a:extLst>
              <a:ext uri="{FF2B5EF4-FFF2-40B4-BE49-F238E27FC236}">
                <a16:creationId xmlns:a16="http://schemas.microsoft.com/office/drawing/2014/main" id="{8B86E420-24EE-D698-BC38-4C114AB6B208}"/>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4" name="Picture 3" descr="A green and black arrow&#10;&#10;Description automatically generated">
            <a:extLst>
              <a:ext uri="{FF2B5EF4-FFF2-40B4-BE49-F238E27FC236}">
                <a16:creationId xmlns:a16="http://schemas.microsoft.com/office/drawing/2014/main" id="{D4D4D0F5-5B23-9006-560F-A71D84CB391F}"/>
              </a:ext>
            </a:extLst>
          </p:cNvPr>
          <p:cNvPicPr>
            <a:picLocks noChangeAspect="1"/>
          </p:cNvPicPr>
          <p:nvPr userDrawn="1"/>
        </p:nvPicPr>
        <p:blipFill>
          <a:blip r:embed="rId3"/>
          <a:stretch>
            <a:fillRect/>
          </a:stretch>
        </p:blipFill>
        <p:spPr>
          <a:xfrm>
            <a:off x="11221449" y="238734"/>
            <a:ext cx="709819" cy="709819"/>
          </a:xfrm>
          <a:prstGeom prst="rect">
            <a:avLst/>
          </a:prstGeom>
        </p:spPr>
      </p:pic>
    </p:spTree>
    <p:extLst>
      <p:ext uri="{BB962C8B-B14F-4D97-AF65-F5344CB8AC3E}">
        <p14:creationId xmlns:p14="http://schemas.microsoft.com/office/powerpoint/2010/main" val="1755629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l Text Slide Spli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96253"/>
            <a:ext cx="6096000" cy="695425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descr="A green and black arrow&#10;&#10;Description automatically generated">
            <a:extLst>
              <a:ext uri="{FF2B5EF4-FFF2-40B4-BE49-F238E27FC236}">
                <a16:creationId xmlns:a16="http://schemas.microsoft.com/office/drawing/2014/main" id="{616BB2CE-80C7-B6E5-A437-578C0FD05003}"/>
              </a:ext>
            </a:extLst>
          </p:cNvPr>
          <p:cNvPicPr>
            <a:picLocks noChangeAspect="1"/>
          </p:cNvPicPr>
          <p:nvPr userDrawn="1"/>
        </p:nvPicPr>
        <p:blipFill>
          <a:blip r:embed="rId3"/>
          <a:stretch>
            <a:fillRect/>
          </a:stretch>
        </p:blipFill>
        <p:spPr>
          <a:xfrm>
            <a:off x="11221449" y="238734"/>
            <a:ext cx="709819" cy="709819"/>
          </a:xfrm>
          <a:prstGeom prst="rect">
            <a:avLst/>
          </a:prstGeom>
        </p:spPr>
      </p:pic>
    </p:spTree>
    <p:extLst>
      <p:ext uri="{BB962C8B-B14F-4D97-AF65-F5344CB8AC3E}">
        <p14:creationId xmlns:p14="http://schemas.microsoft.com/office/powerpoint/2010/main" val="35467105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eal Text Slide Split 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descr="A black square with a few squares&#10;&#10;Description automatically generated with medium confidence">
            <a:extLst>
              <a:ext uri="{FF2B5EF4-FFF2-40B4-BE49-F238E27FC236}">
                <a16:creationId xmlns:a16="http://schemas.microsoft.com/office/drawing/2014/main" id="{E359D695-34FA-2893-6671-A5ABDAF1890C}"/>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35592364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al Text Slid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F05783-A1B6-4DB0-EB9C-8C7FB5432527}"/>
              </a:ext>
            </a:extLst>
          </p:cNvPr>
          <p:cNvSpPr>
            <a:spLocks noGrp="1"/>
          </p:cNvSpPr>
          <p:nvPr>
            <p:ph type="pic" idx="1"/>
          </p:nvPr>
        </p:nvSpPr>
        <p:spPr>
          <a:xfrm>
            <a:off x="7230979" y="-13973"/>
            <a:ext cx="4961020" cy="687197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247176-6799-F89B-2EEC-A5111258352D}"/>
              </a:ext>
            </a:extLst>
          </p:cNvPr>
          <p:cNvSpPr>
            <a:spLocks noGrp="1"/>
          </p:cNvSpPr>
          <p:nvPr>
            <p:ph type="body" sz="half" idx="2"/>
          </p:nvPr>
        </p:nvSpPr>
        <p:spPr>
          <a:xfrm>
            <a:off x="705851" y="2606050"/>
            <a:ext cx="5959644" cy="3811588"/>
          </a:xfrm>
          <a:prstGeom prst="rect">
            <a:avLst/>
          </a:prstGeom>
        </p:spPr>
        <p:txBody>
          <a:bodyPr/>
          <a:lstStyle>
            <a:lvl1pPr marL="0" indent="0">
              <a:buNone/>
              <a:defRPr sz="1800" b="0" i="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descr="A black and white logo&#10;&#10;Description automatically generated">
            <a:extLst>
              <a:ext uri="{FF2B5EF4-FFF2-40B4-BE49-F238E27FC236}">
                <a16:creationId xmlns:a16="http://schemas.microsoft.com/office/drawing/2014/main" id="{4DD18A67-F97D-E733-3B33-0C397068B2C5}"/>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1" name="Title 1">
            <a:extLst>
              <a:ext uri="{FF2B5EF4-FFF2-40B4-BE49-F238E27FC236}">
                <a16:creationId xmlns:a16="http://schemas.microsoft.com/office/drawing/2014/main" id="{3B534753-1961-D60F-3C3A-E3A1B5DD075E}"/>
              </a:ext>
            </a:extLst>
          </p:cNvPr>
          <p:cNvSpPr>
            <a:spLocks noGrp="1"/>
          </p:cNvSpPr>
          <p:nvPr>
            <p:ph type="title"/>
          </p:nvPr>
        </p:nvSpPr>
        <p:spPr>
          <a:xfrm>
            <a:off x="705851" y="1363748"/>
            <a:ext cx="5959644" cy="982409"/>
          </a:xfrm>
          <a:prstGeom prst="rect">
            <a:avLst/>
          </a:prstGeom>
        </p:spPr>
        <p:txBody>
          <a:bodyPr anchor="b"/>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33485969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l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84613D-4738-D174-15FE-6250F0CBD444}"/>
              </a:ext>
            </a:extLst>
          </p:cNvPr>
          <p:cNvSpPr/>
          <p:nvPr userDrawn="1"/>
        </p:nvSpPr>
        <p:spPr>
          <a:xfrm>
            <a:off x="0" y="0"/>
            <a:ext cx="12192000" cy="685799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7" name="Picture 6" descr="A black square with a few squares&#10;&#10;Description automatically generated with medium confidence">
            <a:extLst>
              <a:ext uri="{FF2B5EF4-FFF2-40B4-BE49-F238E27FC236}">
                <a16:creationId xmlns:a16="http://schemas.microsoft.com/office/drawing/2014/main" id="{89D6EBA0-BC51-D849-B1CF-813875A9E157}"/>
              </a:ext>
            </a:extLst>
          </p:cNvPr>
          <p:cNvPicPr>
            <a:picLocks noChangeAspect="1"/>
          </p:cNvPicPr>
          <p:nvPr userDrawn="1"/>
        </p:nvPicPr>
        <p:blipFill>
          <a:blip r:embed="rId2"/>
          <a:stretch>
            <a:fillRect/>
          </a:stretch>
        </p:blipFill>
        <p:spPr>
          <a:xfrm>
            <a:off x="11221451" y="238733"/>
            <a:ext cx="709819" cy="709819"/>
          </a:xfrm>
          <a:prstGeom prst="rect">
            <a:avLst/>
          </a:prstGeom>
        </p:spPr>
      </p:pic>
      <p:sp>
        <p:nvSpPr>
          <p:cNvPr id="8" name="Text Placeholder 3">
            <a:extLst>
              <a:ext uri="{FF2B5EF4-FFF2-40B4-BE49-F238E27FC236}">
                <a16:creationId xmlns:a16="http://schemas.microsoft.com/office/drawing/2014/main" id="{A37D671D-15DF-0A3F-604C-16DC7661A80C}"/>
              </a:ext>
            </a:extLst>
          </p:cNvPr>
          <p:cNvSpPr>
            <a:spLocks noGrp="1"/>
          </p:cNvSpPr>
          <p:nvPr>
            <p:ph type="body" sz="half" idx="2"/>
          </p:nvPr>
        </p:nvSpPr>
        <p:spPr>
          <a:xfrm>
            <a:off x="716737" y="5447221"/>
            <a:ext cx="9679120" cy="354865"/>
          </a:xfrm>
          <a:prstGeom prst="rect">
            <a:avLst/>
          </a:prstGeom>
        </p:spPr>
        <p:txBody>
          <a:bodyPr/>
          <a:lstStyle>
            <a:lvl1pPr marL="0" indent="0">
              <a:buNone/>
              <a:defRPr sz="1800" b="0" i="0">
                <a:solidFill>
                  <a:schemeClr val="bg1"/>
                </a:solidFill>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le 1">
            <a:extLst>
              <a:ext uri="{FF2B5EF4-FFF2-40B4-BE49-F238E27FC236}">
                <a16:creationId xmlns:a16="http://schemas.microsoft.com/office/drawing/2014/main" id="{DEAF0A84-EA9C-B0C1-D1F0-BEFBB9F851B9}"/>
              </a:ext>
            </a:extLst>
          </p:cNvPr>
          <p:cNvSpPr>
            <a:spLocks noGrp="1"/>
          </p:cNvSpPr>
          <p:nvPr>
            <p:ph type="title"/>
          </p:nvPr>
        </p:nvSpPr>
        <p:spPr>
          <a:xfrm>
            <a:off x="716736" y="4204919"/>
            <a:ext cx="9679120" cy="982409"/>
          </a:xfrm>
          <a:prstGeom prst="rect">
            <a:avLst/>
          </a:prstGeom>
        </p:spPr>
        <p:txBody>
          <a:bodyPr anchor="b"/>
          <a:lstStyle>
            <a:lvl1pPr>
              <a:lnSpc>
                <a:spcPts val="3500"/>
              </a:lnSpc>
              <a:defRPr sz="4000" b="0" i="0">
                <a:solidFill>
                  <a:schemeClr val="bg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3914780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Master Text Slide black_gray arr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6283D-6544-5361-4BFF-89B008772B8C}"/>
              </a:ext>
            </a:extLst>
          </p:cNvPr>
          <p:cNvSpPr/>
          <p:nvPr userDrawn="1"/>
        </p:nvSpPr>
        <p:spPr>
          <a:xfrm>
            <a:off x="0" y="1125393"/>
            <a:ext cx="12192000" cy="57326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2" name="Title 1">
            <a:extLst>
              <a:ext uri="{FF2B5EF4-FFF2-40B4-BE49-F238E27FC236}">
                <a16:creationId xmlns:a16="http://schemas.microsoft.com/office/drawing/2014/main" id="{56C2EC78-6E50-6E79-EF79-3E3DE63F4071}"/>
              </a:ext>
            </a:extLst>
          </p:cNvPr>
          <p:cNvSpPr>
            <a:spLocks noGrp="1"/>
          </p:cNvSpPr>
          <p:nvPr>
            <p:ph type="title"/>
          </p:nvPr>
        </p:nvSpPr>
        <p:spPr>
          <a:xfrm>
            <a:off x="705851" y="1363749"/>
            <a:ext cx="10515600" cy="771920"/>
          </a:xfrm>
          <a:prstGeom prst="rect">
            <a:avLst/>
          </a:prstGeom>
        </p:spPr>
        <p:txBody>
          <a:bodyPr/>
          <a:lstStyle>
            <a:lvl1pPr>
              <a:defRPr sz="4000" b="0" i="0">
                <a:solidFill>
                  <a:schemeClr val="bg1"/>
                </a:solidFill>
                <a:latin typeface="Aptos SemiBold" panose="020B00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99F0858-F871-39FB-2E39-618FB2901587}"/>
              </a:ext>
            </a:extLst>
          </p:cNvPr>
          <p:cNvSpPr>
            <a:spLocks noGrp="1"/>
          </p:cNvSpPr>
          <p:nvPr>
            <p:ph idx="1"/>
          </p:nvPr>
        </p:nvSpPr>
        <p:spPr>
          <a:xfrm>
            <a:off x="705851" y="2344380"/>
            <a:ext cx="10515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black and white logo&#10;&#10;Description automatically generated">
            <a:extLst>
              <a:ext uri="{FF2B5EF4-FFF2-40B4-BE49-F238E27FC236}">
                <a16:creationId xmlns:a16="http://schemas.microsoft.com/office/drawing/2014/main" id="{8B86E420-24EE-D698-BC38-4C114AB6B208}"/>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10" name="Picture 9" descr="A black and white arrow&#10;&#10;Description automatically generated">
            <a:extLst>
              <a:ext uri="{FF2B5EF4-FFF2-40B4-BE49-F238E27FC236}">
                <a16:creationId xmlns:a16="http://schemas.microsoft.com/office/drawing/2014/main" id="{72316643-267A-9562-C933-F525DAA301FC}"/>
              </a:ext>
            </a:extLst>
          </p:cNvPr>
          <p:cNvPicPr>
            <a:picLocks noChangeAspect="1"/>
          </p:cNvPicPr>
          <p:nvPr userDrawn="1"/>
        </p:nvPicPr>
        <p:blipFill>
          <a:blip r:embed="rId3"/>
          <a:stretch>
            <a:fillRect/>
          </a:stretch>
        </p:blipFill>
        <p:spPr>
          <a:xfrm>
            <a:off x="11204309" y="238733"/>
            <a:ext cx="726961" cy="726961"/>
          </a:xfrm>
          <a:prstGeom prst="rect">
            <a:avLst/>
          </a:prstGeom>
        </p:spPr>
      </p:pic>
    </p:spTree>
    <p:extLst>
      <p:ext uri="{BB962C8B-B14F-4D97-AF65-F5344CB8AC3E}">
        <p14:creationId xmlns:p14="http://schemas.microsoft.com/office/powerpoint/2010/main" val="35504868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5E93BC-2C86-81E4-CF3D-0994FCAFDD0C}"/>
              </a:ext>
            </a:extLst>
          </p:cNvPr>
          <p:cNvSpPr/>
          <p:nvPr userDrawn="1"/>
        </p:nvSpPr>
        <p:spPr>
          <a:xfrm>
            <a:off x="0" y="-1"/>
            <a:ext cx="12192000" cy="59186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a:solidFill>
                <a:srgbClr val="231F20"/>
              </a:solidFill>
            </a:endParaRPr>
          </a:p>
        </p:txBody>
      </p:sp>
      <p:pic>
        <p:nvPicPr>
          <p:cNvPr id="10" name="Picture 9" descr="A black and white square with a white line in the middle&#10;&#10;Description automatically generated">
            <a:extLst>
              <a:ext uri="{FF2B5EF4-FFF2-40B4-BE49-F238E27FC236}">
                <a16:creationId xmlns:a16="http://schemas.microsoft.com/office/drawing/2014/main" id="{14FC5ACC-626E-5382-F158-CCE55C176EE9}"/>
              </a:ext>
            </a:extLst>
          </p:cNvPr>
          <p:cNvPicPr>
            <a:picLocks noChangeAspect="1"/>
          </p:cNvPicPr>
          <p:nvPr userDrawn="1"/>
        </p:nvPicPr>
        <p:blipFill>
          <a:blip r:embed="rId2"/>
          <a:stretch>
            <a:fillRect/>
          </a:stretch>
        </p:blipFill>
        <p:spPr>
          <a:xfrm>
            <a:off x="6642661" y="510878"/>
            <a:ext cx="4884320" cy="4884320"/>
          </a:xfrm>
          <a:prstGeom prst="rect">
            <a:avLst/>
          </a:prstGeom>
        </p:spPr>
      </p:pic>
      <p:pic>
        <p:nvPicPr>
          <p:cNvPr id="19" name="Picture 18" descr="A black and white sign with white letters&#10;&#10;Description automatically generated">
            <a:extLst>
              <a:ext uri="{FF2B5EF4-FFF2-40B4-BE49-F238E27FC236}">
                <a16:creationId xmlns:a16="http://schemas.microsoft.com/office/drawing/2014/main" id="{5B8CA796-6467-1D77-C2B1-B3E230D7C86A}"/>
              </a:ext>
            </a:extLst>
          </p:cNvPr>
          <p:cNvPicPr>
            <a:picLocks noChangeAspect="1"/>
          </p:cNvPicPr>
          <p:nvPr userDrawn="1"/>
        </p:nvPicPr>
        <p:blipFill>
          <a:blip r:embed="rId3"/>
          <a:stretch>
            <a:fillRect/>
          </a:stretch>
        </p:blipFill>
        <p:spPr>
          <a:xfrm>
            <a:off x="498763" y="495879"/>
            <a:ext cx="3435929" cy="932013"/>
          </a:xfrm>
          <a:prstGeom prst="rect">
            <a:avLst/>
          </a:prstGeom>
        </p:spPr>
      </p:pic>
      <p:pic>
        <p:nvPicPr>
          <p:cNvPr id="11" name="Picture 10">
            <a:extLst>
              <a:ext uri="{FF2B5EF4-FFF2-40B4-BE49-F238E27FC236}">
                <a16:creationId xmlns:a16="http://schemas.microsoft.com/office/drawing/2014/main" id="{E78AA43D-CA85-B2F0-70F6-D07FFCE455C7}"/>
              </a:ext>
            </a:extLst>
          </p:cNvPr>
          <p:cNvPicPr>
            <a:picLocks noChangeAspect="1"/>
          </p:cNvPicPr>
          <p:nvPr userDrawn="1"/>
        </p:nvPicPr>
        <p:blipFill>
          <a:blip r:embed="rId4"/>
          <a:stretch>
            <a:fillRect/>
          </a:stretch>
        </p:blipFill>
        <p:spPr>
          <a:xfrm>
            <a:off x="665019" y="4690785"/>
            <a:ext cx="7713211" cy="932013"/>
          </a:xfrm>
          <a:prstGeom prst="rect">
            <a:avLst/>
          </a:prstGeom>
        </p:spPr>
      </p:pic>
      <p:sp>
        <p:nvSpPr>
          <p:cNvPr id="12" name="Title 1">
            <a:extLst>
              <a:ext uri="{FF2B5EF4-FFF2-40B4-BE49-F238E27FC236}">
                <a16:creationId xmlns:a16="http://schemas.microsoft.com/office/drawing/2014/main" id="{4A5EA306-EF31-ADD5-4A70-C7187493DB7C}"/>
              </a:ext>
            </a:extLst>
          </p:cNvPr>
          <p:cNvSpPr>
            <a:spLocks noGrp="1"/>
          </p:cNvSpPr>
          <p:nvPr>
            <p:ph type="title"/>
          </p:nvPr>
        </p:nvSpPr>
        <p:spPr>
          <a:xfrm>
            <a:off x="665019" y="3132914"/>
            <a:ext cx="8091355" cy="1392898"/>
          </a:xfrm>
          <a:prstGeom prst="rect">
            <a:avLst/>
          </a:prstGeom>
        </p:spPr>
        <p:txBody>
          <a:bodyPr anchor="b"/>
          <a:lstStyle>
            <a:lvl1pPr>
              <a:lnSpc>
                <a:spcPts val="3040"/>
              </a:lnSpc>
              <a:defRPr sz="32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E3B3C8D6-C4F6-2024-9E8D-D158D81FDBF3}"/>
              </a:ext>
            </a:extLst>
          </p:cNvPr>
          <p:cNvPicPr>
            <a:picLocks noChangeAspect="1"/>
          </p:cNvPicPr>
          <p:nvPr userDrawn="1"/>
        </p:nvPicPr>
        <p:blipFill>
          <a:blip r:embed="rId5"/>
          <a:stretch>
            <a:fillRect/>
          </a:stretch>
        </p:blipFill>
        <p:spPr>
          <a:xfrm>
            <a:off x="550719" y="5973492"/>
            <a:ext cx="10931259" cy="858130"/>
          </a:xfrm>
          <a:prstGeom prst="rect">
            <a:avLst/>
          </a:prstGeom>
        </p:spPr>
      </p:pic>
    </p:spTree>
    <p:extLst>
      <p:ext uri="{BB962C8B-B14F-4D97-AF65-F5344CB8AC3E}">
        <p14:creationId xmlns:p14="http://schemas.microsoft.com/office/powerpoint/2010/main" val="6926568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urple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93C5F5-F7ED-8702-2723-C5691A2022CA}"/>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6" name="Picture 5" descr="A black and white logo&#10;&#10;Description automatically generated">
            <a:extLst>
              <a:ext uri="{FF2B5EF4-FFF2-40B4-BE49-F238E27FC236}">
                <a16:creationId xmlns:a16="http://schemas.microsoft.com/office/drawing/2014/main" id="{A7919357-EB9B-BCC2-03DF-30DD7BD29314}"/>
              </a:ext>
            </a:extLst>
          </p:cNvPr>
          <p:cNvPicPr>
            <a:picLocks noChangeAspect="1"/>
          </p:cNvPicPr>
          <p:nvPr userDrawn="1"/>
        </p:nvPicPr>
        <p:blipFill>
          <a:blip r:embed="rId2"/>
          <a:stretch>
            <a:fillRect/>
          </a:stretch>
        </p:blipFill>
        <p:spPr>
          <a:xfrm>
            <a:off x="498764" y="473331"/>
            <a:ext cx="3435927" cy="932013"/>
          </a:xfrm>
          <a:prstGeom prst="rect">
            <a:avLst/>
          </a:prstGeom>
        </p:spPr>
      </p:pic>
      <p:pic>
        <p:nvPicPr>
          <p:cNvPr id="12" name="Picture 11" descr="A purple and black square&#10;&#10;Description automatically generated">
            <a:extLst>
              <a:ext uri="{FF2B5EF4-FFF2-40B4-BE49-F238E27FC236}">
                <a16:creationId xmlns:a16="http://schemas.microsoft.com/office/drawing/2014/main" id="{323E446D-B8C4-57ED-1A58-0969BDC99F79}"/>
              </a:ext>
            </a:extLst>
          </p:cNvPr>
          <p:cNvPicPr>
            <a:picLocks noChangeAspect="1"/>
          </p:cNvPicPr>
          <p:nvPr userDrawn="1"/>
        </p:nvPicPr>
        <p:blipFill>
          <a:blip r:embed="rId3"/>
          <a:stretch>
            <a:fillRect/>
          </a:stretch>
        </p:blipFill>
        <p:spPr>
          <a:xfrm>
            <a:off x="6266214" y="0"/>
            <a:ext cx="5925786" cy="5925786"/>
          </a:xfrm>
          <a:prstGeom prst="rect">
            <a:avLst/>
          </a:prstGeom>
        </p:spPr>
      </p:pic>
      <p:sp>
        <p:nvSpPr>
          <p:cNvPr id="2" name="Title 1">
            <a:extLst>
              <a:ext uri="{FF2B5EF4-FFF2-40B4-BE49-F238E27FC236}">
                <a16:creationId xmlns:a16="http://schemas.microsoft.com/office/drawing/2014/main" id="{28266EA1-0EA2-7F9A-B9CA-9E6076FBE2A6}"/>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37D5BF86-A1BF-E3E4-FE6E-E3930FC43EC2}"/>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5" name="Content Placeholder 2">
            <a:extLst>
              <a:ext uri="{FF2B5EF4-FFF2-40B4-BE49-F238E27FC236}">
                <a16:creationId xmlns:a16="http://schemas.microsoft.com/office/drawing/2014/main" id="{55F7BCF8-6C2E-8F0C-D842-03457F5F87CC}"/>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8054878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urple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purple and black square&#10;&#10;Description automatically generated">
            <a:extLst>
              <a:ext uri="{FF2B5EF4-FFF2-40B4-BE49-F238E27FC236}">
                <a16:creationId xmlns:a16="http://schemas.microsoft.com/office/drawing/2014/main" id="{5768A33F-E701-ADA9-79D9-A4D57FF8FD6E}"/>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24880640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Purple Text Slide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6283D-6544-5361-4BFF-89B008772B8C}"/>
              </a:ext>
            </a:extLst>
          </p:cNvPr>
          <p:cNvSpPr/>
          <p:nvPr userDrawn="1"/>
        </p:nvSpPr>
        <p:spPr>
          <a:xfrm>
            <a:off x="0" y="1125393"/>
            <a:ext cx="12192000" cy="57326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2" name="Title 1">
            <a:extLst>
              <a:ext uri="{FF2B5EF4-FFF2-40B4-BE49-F238E27FC236}">
                <a16:creationId xmlns:a16="http://schemas.microsoft.com/office/drawing/2014/main" id="{56C2EC78-6E50-6E79-EF79-3E3DE63F4071}"/>
              </a:ext>
            </a:extLst>
          </p:cNvPr>
          <p:cNvSpPr>
            <a:spLocks noGrp="1"/>
          </p:cNvSpPr>
          <p:nvPr>
            <p:ph type="title"/>
          </p:nvPr>
        </p:nvSpPr>
        <p:spPr>
          <a:xfrm>
            <a:off x="705851" y="1363749"/>
            <a:ext cx="10515600" cy="771920"/>
          </a:xfrm>
          <a:prstGeom prst="rect">
            <a:avLst/>
          </a:prstGeom>
        </p:spPr>
        <p:txBody>
          <a:bodyPr/>
          <a:lstStyle>
            <a:lvl1pPr>
              <a:defRPr sz="4000" b="0" i="0">
                <a:solidFill>
                  <a:schemeClr val="bg1"/>
                </a:solidFill>
                <a:latin typeface="Aptos SemiBold" panose="020B00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9F0858-F871-39FB-2E39-618FB2901587}"/>
              </a:ext>
            </a:extLst>
          </p:cNvPr>
          <p:cNvSpPr>
            <a:spLocks noGrp="1"/>
          </p:cNvSpPr>
          <p:nvPr>
            <p:ph idx="1"/>
          </p:nvPr>
        </p:nvSpPr>
        <p:spPr>
          <a:xfrm>
            <a:off x="705851" y="2344380"/>
            <a:ext cx="10515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black and white logo&#10;&#10;Description automatically generated">
            <a:extLst>
              <a:ext uri="{FF2B5EF4-FFF2-40B4-BE49-F238E27FC236}">
                <a16:creationId xmlns:a16="http://schemas.microsoft.com/office/drawing/2014/main" id="{8B86E420-24EE-D698-BC38-4C114AB6B208}"/>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4" name="Picture 3" descr="A purple and black square&#10;&#10;Description automatically generated">
            <a:extLst>
              <a:ext uri="{FF2B5EF4-FFF2-40B4-BE49-F238E27FC236}">
                <a16:creationId xmlns:a16="http://schemas.microsoft.com/office/drawing/2014/main" id="{73ECA28A-8CE3-5DF3-547E-02CD8819FDA0}"/>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10478951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urple Text Slide Spli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descr="A purple and black square&#10;&#10;Description automatically generated">
            <a:extLst>
              <a:ext uri="{FF2B5EF4-FFF2-40B4-BE49-F238E27FC236}">
                <a16:creationId xmlns:a16="http://schemas.microsoft.com/office/drawing/2014/main" id="{764EA8C5-56F0-402D-911A-04CE3BC4A24B}"/>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2887604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Purple Text Slide Split P">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descr="A black square with a few squares&#10;&#10;Description automatically generated with medium confidence">
            <a:extLst>
              <a:ext uri="{FF2B5EF4-FFF2-40B4-BE49-F238E27FC236}">
                <a16:creationId xmlns:a16="http://schemas.microsoft.com/office/drawing/2014/main" id="{CDAE3D1E-A35F-A738-F926-BEC041AEAEB9}"/>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4273487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urple Text Slid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F05783-A1B6-4DB0-EB9C-8C7FB5432527}"/>
              </a:ext>
            </a:extLst>
          </p:cNvPr>
          <p:cNvSpPr>
            <a:spLocks noGrp="1"/>
          </p:cNvSpPr>
          <p:nvPr>
            <p:ph type="pic" idx="1"/>
          </p:nvPr>
        </p:nvSpPr>
        <p:spPr>
          <a:xfrm>
            <a:off x="7230979" y="-13973"/>
            <a:ext cx="4961020" cy="687197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247176-6799-F89B-2EEC-A5111258352D}"/>
              </a:ext>
            </a:extLst>
          </p:cNvPr>
          <p:cNvSpPr>
            <a:spLocks noGrp="1"/>
          </p:cNvSpPr>
          <p:nvPr>
            <p:ph type="body" sz="half" idx="2"/>
          </p:nvPr>
        </p:nvSpPr>
        <p:spPr>
          <a:xfrm>
            <a:off x="705851" y="2606050"/>
            <a:ext cx="5959644" cy="3811588"/>
          </a:xfrm>
          <a:prstGeom prst="rect">
            <a:avLst/>
          </a:prstGeom>
        </p:spPr>
        <p:txBody>
          <a:bodyPr/>
          <a:lstStyle>
            <a:lvl1pPr marL="0" indent="0">
              <a:buNone/>
              <a:defRPr sz="1800" b="0" i="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descr="A black and white logo&#10;&#10;Description automatically generated">
            <a:extLst>
              <a:ext uri="{FF2B5EF4-FFF2-40B4-BE49-F238E27FC236}">
                <a16:creationId xmlns:a16="http://schemas.microsoft.com/office/drawing/2014/main" id="{4DD18A67-F97D-E733-3B33-0C397068B2C5}"/>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1" name="Title 1">
            <a:extLst>
              <a:ext uri="{FF2B5EF4-FFF2-40B4-BE49-F238E27FC236}">
                <a16:creationId xmlns:a16="http://schemas.microsoft.com/office/drawing/2014/main" id="{3B534753-1961-D60F-3C3A-E3A1B5DD075E}"/>
              </a:ext>
            </a:extLst>
          </p:cNvPr>
          <p:cNvSpPr>
            <a:spLocks noGrp="1"/>
          </p:cNvSpPr>
          <p:nvPr>
            <p:ph type="title"/>
          </p:nvPr>
        </p:nvSpPr>
        <p:spPr>
          <a:xfrm>
            <a:off x="705851" y="1363748"/>
            <a:ext cx="5959644" cy="982409"/>
          </a:xfrm>
          <a:prstGeom prst="rect">
            <a:avLst/>
          </a:prstGeom>
        </p:spPr>
        <p:txBody>
          <a:bodyPr anchor="b"/>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35141780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urple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84613D-4738-D174-15FE-6250F0CBD444}"/>
              </a:ext>
            </a:extLst>
          </p:cNvPr>
          <p:cNvSpPr/>
          <p:nvPr userDrawn="1"/>
        </p:nvSpPr>
        <p:spPr>
          <a:xfrm>
            <a:off x="0" y="0"/>
            <a:ext cx="12192000" cy="68579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7" name="Picture 6" descr="A black square with a few squares&#10;&#10;Description automatically generated with medium confidence">
            <a:extLst>
              <a:ext uri="{FF2B5EF4-FFF2-40B4-BE49-F238E27FC236}">
                <a16:creationId xmlns:a16="http://schemas.microsoft.com/office/drawing/2014/main" id="{89D6EBA0-BC51-D849-B1CF-813875A9E157}"/>
              </a:ext>
            </a:extLst>
          </p:cNvPr>
          <p:cNvPicPr>
            <a:picLocks noChangeAspect="1"/>
          </p:cNvPicPr>
          <p:nvPr userDrawn="1"/>
        </p:nvPicPr>
        <p:blipFill>
          <a:blip r:embed="rId2"/>
          <a:stretch>
            <a:fillRect/>
          </a:stretch>
        </p:blipFill>
        <p:spPr>
          <a:xfrm>
            <a:off x="11221451" y="238733"/>
            <a:ext cx="709819" cy="709819"/>
          </a:xfrm>
          <a:prstGeom prst="rect">
            <a:avLst/>
          </a:prstGeom>
        </p:spPr>
      </p:pic>
      <p:sp>
        <p:nvSpPr>
          <p:cNvPr id="8" name="Text Placeholder 3">
            <a:extLst>
              <a:ext uri="{FF2B5EF4-FFF2-40B4-BE49-F238E27FC236}">
                <a16:creationId xmlns:a16="http://schemas.microsoft.com/office/drawing/2014/main" id="{A37D671D-15DF-0A3F-604C-16DC7661A80C}"/>
              </a:ext>
            </a:extLst>
          </p:cNvPr>
          <p:cNvSpPr>
            <a:spLocks noGrp="1"/>
          </p:cNvSpPr>
          <p:nvPr>
            <p:ph type="body" sz="half" idx="2"/>
          </p:nvPr>
        </p:nvSpPr>
        <p:spPr>
          <a:xfrm>
            <a:off x="716737" y="5447221"/>
            <a:ext cx="9679120" cy="354865"/>
          </a:xfrm>
          <a:prstGeom prst="rect">
            <a:avLst/>
          </a:prstGeom>
        </p:spPr>
        <p:txBody>
          <a:bodyPr/>
          <a:lstStyle>
            <a:lvl1pPr marL="0" indent="0">
              <a:buNone/>
              <a:defRPr sz="1800" b="0" i="0">
                <a:solidFill>
                  <a:schemeClr val="bg1"/>
                </a:solidFill>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le 1">
            <a:extLst>
              <a:ext uri="{FF2B5EF4-FFF2-40B4-BE49-F238E27FC236}">
                <a16:creationId xmlns:a16="http://schemas.microsoft.com/office/drawing/2014/main" id="{DEAF0A84-EA9C-B0C1-D1F0-BEFBB9F851B9}"/>
              </a:ext>
            </a:extLst>
          </p:cNvPr>
          <p:cNvSpPr>
            <a:spLocks noGrp="1"/>
          </p:cNvSpPr>
          <p:nvPr>
            <p:ph type="title"/>
          </p:nvPr>
        </p:nvSpPr>
        <p:spPr>
          <a:xfrm>
            <a:off x="716736" y="4204919"/>
            <a:ext cx="9679120" cy="982409"/>
          </a:xfrm>
          <a:prstGeom prst="rect">
            <a:avLst/>
          </a:prstGeom>
        </p:spPr>
        <p:txBody>
          <a:bodyPr anchor="b"/>
          <a:lstStyle>
            <a:lvl1pPr>
              <a:lnSpc>
                <a:spcPts val="3500"/>
              </a:lnSpc>
              <a:defRPr sz="4000" b="0" i="0">
                <a:solidFill>
                  <a:schemeClr val="bg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40489455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5E93BC-2C86-81E4-CF3D-0994FCAFDD0C}"/>
              </a:ext>
            </a:extLst>
          </p:cNvPr>
          <p:cNvSpPr/>
          <p:nvPr userDrawn="1"/>
        </p:nvSpPr>
        <p:spPr>
          <a:xfrm>
            <a:off x="0" y="-1"/>
            <a:ext cx="12192000" cy="59186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a:solidFill>
                <a:srgbClr val="231F20"/>
              </a:solidFill>
            </a:endParaRPr>
          </a:p>
        </p:txBody>
      </p:sp>
      <p:sp>
        <p:nvSpPr>
          <p:cNvPr id="5" name="Date Placeholder 3">
            <a:extLst>
              <a:ext uri="{FF2B5EF4-FFF2-40B4-BE49-F238E27FC236}">
                <a16:creationId xmlns:a16="http://schemas.microsoft.com/office/drawing/2014/main" id="{4C495B5C-6F97-5372-4DD9-B018D9F763B8}"/>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C2AFC0-57AD-C34A-B462-57986A01765A}" type="datetimeFigureOut">
              <a:rPr lang="en-US" smtClean="0"/>
              <a:pPr/>
              <a:t>5/8/2025</a:t>
            </a:fld>
            <a:endParaRPr lang="en-US"/>
          </a:p>
        </p:txBody>
      </p:sp>
      <p:pic>
        <p:nvPicPr>
          <p:cNvPr id="10" name="Picture 9" descr="A black and white square with a white line in the middle&#10;&#10;Description automatically generated">
            <a:extLst>
              <a:ext uri="{FF2B5EF4-FFF2-40B4-BE49-F238E27FC236}">
                <a16:creationId xmlns:a16="http://schemas.microsoft.com/office/drawing/2014/main" id="{14FC5ACC-626E-5382-F158-CCE55C176EE9}"/>
              </a:ext>
            </a:extLst>
          </p:cNvPr>
          <p:cNvPicPr>
            <a:picLocks noChangeAspect="1"/>
          </p:cNvPicPr>
          <p:nvPr userDrawn="1"/>
        </p:nvPicPr>
        <p:blipFill>
          <a:blip r:embed="rId2"/>
          <a:stretch>
            <a:fillRect/>
          </a:stretch>
        </p:blipFill>
        <p:spPr>
          <a:xfrm>
            <a:off x="6642661" y="510878"/>
            <a:ext cx="4884320" cy="4884320"/>
          </a:xfrm>
          <a:prstGeom prst="rect">
            <a:avLst/>
          </a:prstGeom>
        </p:spPr>
      </p:pic>
      <p:pic>
        <p:nvPicPr>
          <p:cNvPr id="19" name="Picture 18" descr="A black and white sign with white letters&#10;&#10;Description automatically generated">
            <a:extLst>
              <a:ext uri="{FF2B5EF4-FFF2-40B4-BE49-F238E27FC236}">
                <a16:creationId xmlns:a16="http://schemas.microsoft.com/office/drawing/2014/main" id="{5B8CA796-6467-1D77-C2B1-B3E230D7C86A}"/>
              </a:ext>
            </a:extLst>
          </p:cNvPr>
          <p:cNvPicPr>
            <a:picLocks noChangeAspect="1"/>
          </p:cNvPicPr>
          <p:nvPr userDrawn="1"/>
        </p:nvPicPr>
        <p:blipFill>
          <a:blip r:embed="rId3"/>
          <a:stretch>
            <a:fillRect/>
          </a:stretch>
        </p:blipFill>
        <p:spPr>
          <a:xfrm>
            <a:off x="498763" y="495879"/>
            <a:ext cx="3435929" cy="932013"/>
          </a:xfrm>
          <a:prstGeom prst="rect">
            <a:avLst/>
          </a:prstGeom>
        </p:spPr>
      </p:pic>
      <p:pic>
        <p:nvPicPr>
          <p:cNvPr id="11" name="Picture 10">
            <a:extLst>
              <a:ext uri="{FF2B5EF4-FFF2-40B4-BE49-F238E27FC236}">
                <a16:creationId xmlns:a16="http://schemas.microsoft.com/office/drawing/2014/main" id="{E78AA43D-CA85-B2F0-70F6-D07FFCE455C7}"/>
              </a:ext>
            </a:extLst>
          </p:cNvPr>
          <p:cNvPicPr>
            <a:picLocks noChangeAspect="1"/>
          </p:cNvPicPr>
          <p:nvPr userDrawn="1"/>
        </p:nvPicPr>
        <p:blipFill>
          <a:blip r:embed="rId4"/>
          <a:stretch>
            <a:fillRect/>
          </a:stretch>
        </p:blipFill>
        <p:spPr>
          <a:xfrm>
            <a:off x="665019" y="4690785"/>
            <a:ext cx="7713211" cy="932013"/>
          </a:xfrm>
          <a:prstGeom prst="rect">
            <a:avLst/>
          </a:prstGeom>
        </p:spPr>
      </p:pic>
      <p:sp>
        <p:nvSpPr>
          <p:cNvPr id="12" name="Title 1">
            <a:extLst>
              <a:ext uri="{FF2B5EF4-FFF2-40B4-BE49-F238E27FC236}">
                <a16:creationId xmlns:a16="http://schemas.microsoft.com/office/drawing/2014/main" id="{4A5EA306-EF31-ADD5-4A70-C7187493DB7C}"/>
              </a:ext>
            </a:extLst>
          </p:cNvPr>
          <p:cNvSpPr>
            <a:spLocks noGrp="1"/>
          </p:cNvSpPr>
          <p:nvPr>
            <p:ph type="title"/>
          </p:nvPr>
        </p:nvSpPr>
        <p:spPr>
          <a:xfrm>
            <a:off x="665019" y="3132914"/>
            <a:ext cx="8091355" cy="1392898"/>
          </a:xfrm>
          <a:prstGeom prst="rect">
            <a:avLst/>
          </a:prstGeom>
        </p:spPr>
        <p:txBody>
          <a:bodyPr anchor="b"/>
          <a:lstStyle>
            <a:lvl1pPr>
              <a:lnSpc>
                <a:spcPts val="3040"/>
              </a:lnSpc>
              <a:defRPr sz="32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8975A960-DB60-CC15-8B43-A1F6BD7C8165}"/>
              </a:ext>
            </a:extLst>
          </p:cNvPr>
          <p:cNvPicPr>
            <a:picLocks noChangeAspect="1"/>
          </p:cNvPicPr>
          <p:nvPr userDrawn="1"/>
        </p:nvPicPr>
        <p:blipFill>
          <a:blip r:embed="rId5"/>
          <a:stretch>
            <a:fillRect/>
          </a:stretch>
        </p:blipFill>
        <p:spPr>
          <a:xfrm>
            <a:off x="550719" y="5973492"/>
            <a:ext cx="10931259" cy="858130"/>
          </a:xfrm>
          <a:prstGeom prst="rect">
            <a:avLst/>
          </a:prstGeom>
        </p:spPr>
      </p:pic>
    </p:spTree>
    <p:extLst>
      <p:ext uri="{BB962C8B-B14F-4D97-AF65-F5344CB8AC3E}">
        <p14:creationId xmlns:p14="http://schemas.microsoft.com/office/powerpoint/2010/main" val="383668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ster Text Slide Spli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US"/>
              <a:t>Click to edit Master title style</a:t>
            </a:r>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black and white arrow&#10;&#10;Description automatically generated">
            <a:extLst>
              <a:ext uri="{FF2B5EF4-FFF2-40B4-BE49-F238E27FC236}">
                <a16:creationId xmlns:a16="http://schemas.microsoft.com/office/drawing/2014/main" id="{9D074308-3DF4-9FB4-12E5-7EC3A2EE591D}"/>
              </a:ext>
            </a:extLst>
          </p:cNvPr>
          <p:cNvPicPr>
            <a:picLocks noChangeAspect="1"/>
          </p:cNvPicPr>
          <p:nvPr userDrawn="1"/>
        </p:nvPicPr>
        <p:blipFill>
          <a:blip r:embed="rId3"/>
          <a:stretch>
            <a:fillRect/>
          </a:stretch>
        </p:blipFill>
        <p:spPr>
          <a:xfrm>
            <a:off x="11191682" y="223849"/>
            <a:ext cx="739588" cy="739588"/>
          </a:xfrm>
          <a:prstGeom prst="rect">
            <a:avLst/>
          </a:prstGeom>
        </p:spPr>
      </p:pic>
    </p:spTree>
    <p:extLst>
      <p:ext uri="{BB962C8B-B14F-4D97-AF65-F5344CB8AC3E}">
        <p14:creationId xmlns:p14="http://schemas.microsoft.com/office/powerpoint/2010/main" val="939102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Master Text Slide Split Colum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US"/>
              <a:t>Click to edit Master title style</a:t>
            </a:r>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black square with a few squares&#10;&#10;Description automatically generated with medium confidence">
            <a:extLst>
              <a:ext uri="{FF2B5EF4-FFF2-40B4-BE49-F238E27FC236}">
                <a16:creationId xmlns:a16="http://schemas.microsoft.com/office/drawing/2014/main" id="{59E8EF4E-CACE-CC2A-290D-1E578AE29C66}"/>
              </a:ext>
            </a:extLst>
          </p:cNvPr>
          <p:cNvPicPr>
            <a:picLocks noChangeAspect="1"/>
          </p:cNvPicPr>
          <p:nvPr userDrawn="1"/>
        </p:nvPicPr>
        <p:blipFill>
          <a:blip r:embed="rId3"/>
          <a:stretch>
            <a:fillRect/>
          </a:stretch>
        </p:blipFill>
        <p:spPr>
          <a:xfrm>
            <a:off x="11211104" y="238734"/>
            <a:ext cx="720166" cy="720166"/>
          </a:xfrm>
          <a:prstGeom prst="rect">
            <a:avLst/>
          </a:prstGeom>
        </p:spPr>
      </p:pic>
    </p:spTree>
    <p:extLst>
      <p:ext uri="{BB962C8B-B14F-4D97-AF65-F5344CB8AC3E}">
        <p14:creationId xmlns:p14="http://schemas.microsoft.com/office/powerpoint/2010/main" val="292379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ster Text Slid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F05783-A1B6-4DB0-EB9C-8C7FB5432527}"/>
              </a:ext>
            </a:extLst>
          </p:cNvPr>
          <p:cNvSpPr>
            <a:spLocks noGrp="1"/>
          </p:cNvSpPr>
          <p:nvPr>
            <p:ph type="pic" idx="1"/>
          </p:nvPr>
        </p:nvSpPr>
        <p:spPr>
          <a:xfrm>
            <a:off x="7230979" y="-13973"/>
            <a:ext cx="4961020" cy="687197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8247176-6799-F89B-2EEC-A5111258352D}"/>
              </a:ext>
            </a:extLst>
          </p:cNvPr>
          <p:cNvSpPr>
            <a:spLocks noGrp="1"/>
          </p:cNvSpPr>
          <p:nvPr>
            <p:ph type="body" sz="half" idx="2"/>
          </p:nvPr>
        </p:nvSpPr>
        <p:spPr>
          <a:xfrm>
            <a:off x="705851" y="2606050"/>
            <a:ext cx="5959644" cy="3811588"/>
          </a:xfrm>
          <a:prstGeom prst="rect">
            <a:avLst/>
          </a:prstGeom>
        </p:spPr>
        <p:txBody>
          <a:bodyPr/>
          <a:lstStyle>
            <a:lvl1pPr marL="0" indent="0">
              <a:buNone/>
              <a:defRPr sz="1800" b="0" i="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A black and white logo&#10;&#10;Description automatically generated">
            <a:extLst>
              <a:ext uri="{FF2B5EF4-FFF2-40B4-BE49-F238E27FC236}">
                <a16:creationId xmlns:a16="http://schemas.microsoft.com/office/drawing/2014/main" id="{4DD18A67-F97D-E733-3B33-0C397068B2C5}"/>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1" name="Title 1">
            <a:extLst>
              <a:ext uri="{FF2B5EF4-FFF2-40B4-BE49-F238E27FC236}">
                <a16:creationId xmlns:a16="http://schemas.microsoft.com/office/drawing/2014/main" id="{3B534753-1961-D60F-3C3A-E3A1B5DD075E}"/>
              </a:ext>
            </a:extLst>
          </p:cNvPr>
          <p:cNvSpPr>
            <a:spLocks noGrp="1"/>
          </p:cNvSpPr>
          <p:nvPr>
            <p:ph type="title"/>
          </p:nvPr>
        </p:nvSpPr>
        <p:spPr>
          <a:xfrm>
            <a:off x="705851" y="1363748"/>
            <a:ext cx="5959644" cy="982409"/>
          </a:xfrm>
          <a:prstGeom prst="rect">
            <a:avLst/>
          </a:prstGeom>
        </p:spPr>
        <p:txBody>
          <a:bodyPr anchor="b"/>
          <a:lstStyle>
            <a:lvl1pPr>
              <a:lnSpc>
                <a:spcPts val="3500"/>
              </a:lnSpc>
              <a:defRPr sz="4000" b="0" i="0">
                <a:solidFill>
                  <a:schemeClr val="tx1"/>
                </a:solidFill>
                <a:latin typeface="Aptos SemiBold"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283417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ster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84613D-4738-D174-15FE-6250F0CBD444}"/>
              </a:ext>
            </a:extLst>
          </p:cNvPr>
          <p:cNvSpPr/>
          <p:nvPr userDrawn="1"/>
        </p:nvSpPr>
        <p:spPr>
          <a:xfrm>
            <a:off x="0" y="0"/>
            <a:ext cx="12192000" cy="685799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Text Placeholder 3">
            <a:extLst>
              <a:ext uri="{FF2B5EF4-FFF2-40B4-BE49-F238E27FC236}">
                <a16:creationId xmlns:a16="http://schemas.microsoft.com/office/drawing/2014/main" id="{A37D671D-15DF-0A3F-604C-16DC7661A80C}"/>
              </a:ext>
            </a:extLst>
          </p:cNvPr>
          <p:cNvSpPr>
            <a:spLocks noGrp="1"/>
          </p:cNvSpPr>
          <p:nvPr>
            <p:ph type="body" sz="half" idx="2"/>
          </p:nvPr>
        </p:nvSpPr>
        <p:spPr>
          <a:xfrm>
            <a:off x="716737" y="5447221"/>
            <a:ext cx="9679120" cy="354865"/>
          </a:xfrm>
          <a:prstGeom prst="rect">
            <a:avLst/>
          </a:prstGeom>
        </p:spPr>
        <p:txBody>
          <a:bodyPr/>
          <a:lstStyle>
            <a:lvl1pPr marL="0" indent="0">
              <a:buNone/>
              <a:defRPr sz="1800" b="0" i="0">
                <a:solidFill>
                  <a:schemeClr val="bg1"/>
                </a:solidFill>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a:extLst>
              <a:ext uri="{FF2B5EF4-FFF2-40B4-BE49-F238E27FC236}">
                <a16:creationId xmlns:a16="http://schemas.microsoft.com/office/drawing/2014/main" id="{DEAF0A84-EA9C-B0C1-D1F0-BEFBB9F851B9}"/>
              </a:ext>
            </a:extLst>
          </p:cNvPr>
          <p:cNvSpPr>
            <a:spLocks noGrp="1"/>
          </p:cNvSpPr>
          <p:nvPr>
            <p:ph type="title"/>
          </p:nvPr>
        </p:nvSpPr>
        <p:spPr>
          <a:xfrm>
            <a:off x="716736" y="4204919"/>
            <a:ext cx="9679120" cy="982409"/>
          </a:xfrm>
          <a:prstGeom prst="rect">
            <a:avLst/>
          </a:prstGeom>
        </p:spPr>
        <p:txBody>
          <a:bodyPr anchor="b"/>
          <a:lstStyle>
            <a:lvl1pPr>
              <a:lnSpc>
                <a:spcPts val="3500"/>
              </a:lnSpc>
              <a:defRPr sz="4000" b="0" i="0">
                <a:solidFill>
                  <a:schemeClr val="bg1"/>
                </a:solidFill>
                <a:latin typeface="Aptos SemiBold" panose="020B0004020202020204" pitchFamily="34" charset="0"/>
              </a:defRPr>
            </a:lvl1pPr>
          </a:lstStyle>
          <a:p>
            <a:r>
              <a:rPr lang="en-US"/>
              <a:t>Click to edit Master title style</a:t>
            </a:r>
          </a:p>
        </p:txBody>
      </p:sp>
      <p:pic>
        <p:nvPicPr>
          <p:cNvPr id="2" name="Picture 1" descr="A black and white arrow&#10;&#10;Description automatically generated">
            <a:extLst>
              <a:ext uri="{FF2B5EF4-FFF2-40B4-BE49-F238E27FC236}">
                <a16:creationId xmlns:a16="http://schemas.microsoft.com/office/drawing/2014/main" id="{FCEEA154-24D8-B3F2-3BED-5E0EEAE1D51B}"/>
              </a:ext>
            </a:extLst>
          </p:cNvPr>
          <p:cNvPicPr>
            <a:picLocks noChangeAspect="1"/>
          </p:cNvPicPr>
          <p:nvPr userDrawn="1"/>
        </p:nvPicPr>
        <p:blipFill>
          <a:blip r:embed="rId2"/>
          <a:stretch>
            <a:fillRect/>
          </a:stretch>
        </p:blipFill>
        <p:spPr>
          <a:xfrm>
            <a:off x="11191682" y="223849"/>
            <a:ext cx="739588" cy="739588"/>
          </a:xfrm>
          <a:prstGeom prst="rect">
            <a:avLst/>
          </a:prstGeom>
        </p:spPr>
      </p:pic>
    </p:spTree>
    <p:extLst>
      <p:ext uri="{BB962C8B-B14F-4D97-AF65-F5344CB8AC3E}">
        <p14:creationId xmlns:p14="http://schemas.microsoft.com/office/powerpoint/2010/main" val="208308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173429"/>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94" r:id="rId3"/>
    <p:sldLayoutId id="2147483650" r:id="rId4"/>
    <p:sldLayoutId id="2147483693" r:id="rId5"/>
    <p:sldLayoutId id="2147483652" r:id="rId6"/>
    <p:sldLayoutId id="2147483736" r:id="rId7"/>
    <p:sldLayoutId id="2147483657" r:id="rId8"/>
    <p:sldLayoutId id="2147483667" r:id="rId9"/>
    <p:sldLayoutId id="214748366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190841"/>
      </p:ext>
    </p:extLst>
  </p:cSld>
  <p:clrMap bg1="lt1" tx1="dk1" bg2="lt2" tx2="dk2" accent1="accent1" accent2="accent2" accent3="accent3" accent4="accent4" accent5="accent5" accent6="accent6" hlink="hlink" folHlink="folHlink"/>
  <p:sldLayoutIdLst>
    <p:sldLayoutId id="2147483669" r:id="rId1"/>
    <p:sldLayoutId id="2147483676" r:id="rId2"/>
    <p:sldLayoutId id="2147483675" r:id="rId3"/>
    <p:sldLayoutId id="2147483677" r:id="rId4"/>
    <p:sldLayoutId id="2147483730" r:id="rId5"/>
    <p:sldLayoutId id="2147483678" r:id="rId6"/>
    <p:sldLayoutId id="2147483679" r:id="rId7"/>
    <p:sldLayoutId id="214748368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811891"/>
      </p:ext>
    </p:extLst>
  </p:cSld>
  <p:clrMap bg1="lt1" tx1="dk1" bg2="lt2" tx2="dk2" accent1="accent1" accent2="accent2" accent3="accent3" accent4="accent4" accent5="accent5" accent6="accent6" hlink="hlink" folHlink="folHlink"/>
  <p:sldLayoutIdLst>
    <p:sldLayoutId id="2147483670" r:id="rId1"/>
    <p:sldLayoutId id="2147483699" r:id="rId2"/>
    <p:sldLayoutId id="2147483700" r:id="rId3"/>
    <p:sldLayoutId id="2147483701" r:id="rId4"/>
    <p:sldLayoutId id="2147483731" r:id="rId5"/>
    <p:sldLayoutId id="2147483702" r:id="rId6"/>
    <p:sldLayoutId id="2147483703" r:id="rId7"/>
    <p:sldLayoutId id="214748370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36199"/>
      </p:ext>
    </p:extLst>
  </p:cSld>
  <p:clrMap bg1="lt1" tx1="dk1" bg2="lt2" tx2="dk2" accent1="accent1" accent2="accent2" accent3="accent3" accent4="accent4" accent5="accent5" accent6="accent6" hlink="hlink" folHlink="folHlink"/>
  <p:sldLayoutIdLst>
    <p:sldLayoutId id="2147483671" r:id="rId1"/>
    <p:sldLayoutId id="2147483706" r:id="rId2"/>
    <p:sldLayoutId id="2147483707" r:id="rId3"/>
    <p:sldLayoutId id="2147483708" r:id="rId4"/>
    <p:sldLayoutId id="2147483732" r:id="rId5"/>
    <p:sldLayoutId id="2147483709" r:id="rId6"/>
    <p:sldLayoutId id="2147483710" r:id="rId7"/>
    <p:sldLayoutId id="214748371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642881"/>
      </p:ext>
    </p:extLst>
  </p:cSld>
  <p:clrMap bg1="lt1" tx1="dk1" bg2="lt2" tx2="dk2" accent1="accent1" accent2="accent2" accent3="accent3" accent4="accent4" accent5="accent5" accent6="accent6" hlink="hlink" folHlink="folHlink"/>
  <p:sldLayoutIdLst>
    <p:sldLayoutId id="2147483672" r:id="rId1"/>
    <p:sldLayoutId id="2147483712" r:id="rId2"/>
    <p:sldLayoutId id="2147483713" r:id="rId3"/>
    <p:sldLayoutId id="2147483714" r:id="rId4"/>
    <p:sldLayoutId id="2147483733" r:id="rId5"/>
    <p:sldLayoutId id="2147483715" r:id="rId6"/>
    <p:sldLayoutId id="2147483716" r:id="rId7"/>
    <p:sldLayoutId id="214748371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070991"/>
      </p:ext>
    </p:extLst>
  </p:cSld>
  <p:clrMap bg1="lt1" tx1="dk1" bg2="lt2" tx2="dk2" accent1="accent1" accent2="accent2" accent3="accent3" accent4="accent4" accent5="accent5" accent6="accent6" hlink="hlink" folHlink="folHlink"/>
  <p:sldLayoutIdLst>
    <p:sldLayoutId id="2147483673" r:id="rId1"/>
    <p:sldLayoutId id="2147483718" r:id="rId2"/>
    <p:sldLayoutId id="2147483719" r:id="rId3"/>
    <p:sldLayoutId id="2147483720" r:id="rId4"/>
    <p:sldLayoutId id="2147483734" r:id="rId5"/>
    <p:sldLayoutId id="2147483721" r:id="rId6"/>
    <p:sldLayoutId id="2147483722" r:id="rId7"/>
    <p:sldLayoutId id="214748372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178266"/>
      </p:ext>
    </p:extLst>
  </p:cSld>
  <p:clrMap bg1="lt1" tx1="dk1" bg2="lt2" tx2="dk2" accent1="accent1" accent2="accent2" accent3="accent3" accent4="accent4" accent5="accent5" accent6="accent6" hlink="hlink" folHlink="folHlink"/>
  <p:sldLayoutIdLst>
    <p:sldLayoutId id="2147483674" r:id="rId1"/>
    <p:sldLayoutId id="2147483724" r:id="rId2"/>
    <p:sldLayoutId id="2147483725" r:id="rId3"/>
    <p:sldLayoutId id="2147483726" r:id="rId4"/>
    <p:sldLayoutId id="2147483735" r:id="rId5"/>
    <p:sldLayoutId id="2147483727" r:id="rId6"/>
    <p:sldLayoutId id="2147483728" r:id="rId7"/>
    <p:sldLayoutId id="214748372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hyperlink" Target="https://www.nexus.org.uk/under-16-pop-card-0" TargetMode="External"/><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hyperlink" Target="https://www.northeast-ca.gov.uk/getround" TargetMode="External"/><Relationship Id="rId1" Type="http://schemas.openxmlformats.org/officeDocument/2006/relationships/slideLayout" Target="../slideLayouts/slideLayout36.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hyperlink" Target="https://www.nexus.org.uk/junior-blue" TargetMode="External"/><Relationship Id="rId9" Type="http://schemas.openxmlformats.org/officeDocument/2006/relationships/image" Target="../media/image20.png"/><Relationship Id="rId14" Type="http://schemas.openxmlformats.org/officeDocument/2006/relationships/image" Target="../media/image25.svg"/></Relationships>
</file>

<file path=ppt/slides/_rels/slide3.xml.rels><?xml version="1.0" encoding="UTF-8" standalone="yes"?>
<Relationships xmlns="http://schemas.openxmlformats.org/package/2006/relationships"><Relationship Id="rId8" Type="http://schemas.openxmlformats.org/officeDocument/2006/relationships/hyperlink" Target="https://www.stagecoachbus.com/tickets/all-tickets" TargetMode="External"/><Relationship Id="rId13" Type="http://schemas.openxmlformats.org/officeDocument/2006/relationships/image" Target="../media/image20.png"/><Relationship Id="rId18" Type="http://schemas.openxmlformats.org/officeDocument/2006/relationships/image" Target="../media/image31.svg"/><Relationship Id="rId3" Type="http://schemas.openxmlformats.org/officeDocument/2006/relationships/hyperlink" Target="https://www.nexus.org.uk/pop-blue" TargetMode="External"/><Relationship Id="rId7" Type="http://schemas.openxmlformats.org/officeDocument/2006/relationships/hyperlink" Target="https://www.arrivabus.co.uk/ticket-info/day-weekly-and-annual-tickets" TargetMode="External"/><Relationship Id="rId12" Type="http://schemas.openxmlformats.org/officeDocument/2006/relationships/image" Target="../media/image23.svg"/><Relationship Id="rId17" Type="http://schemas.openxmlformats.org/officeDocument/2006/relationships/image" Target="../media/image30.png"/><Relationship Id="rId2" Type="http://schemas.openxmlformats.org/officeDocument/2006/relationships/hyperlink" Target="https://www.northeast-ca.gov.uk/getround" TargetMode="External"/><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Layout" Target="../slideLayouts/slideLayout44.xml"/><Relationship Id="rId6" Type="http://schemas.openxmlformats.org/officeDocument/2006/relationships/hyperlink" Target="https://www.gonortheast.co.uk/tickets" TargetMode="External"/><Relationship Id="rId11" Type="http://schemas.openxmlformats.org/officeDocument/2006/relationships/image" Target="../media/image22.png"/><Relationship Id="rId5" Type="http://schemas.openxmlformats.org/officeDocument/2006/relationships/hyperlink" Target="https://networkonetickets.co.uk/tickets/" TargetMode="External"/><Relationship Id="rId15" Type="http://schemas.openxmlformats.org/officeDocument/2006/relationships/image" Target="../media/image28.png"/><Relationship Id="rId10" Type="http://schemas.openxmlformats.org/officeDocument/2006/relationships/image" Target="../media/image27.svg"/><Relationship Id="rId19" Type="http://schemas.openxmlformats.org/officeDocument/2006/relationships/image" Target="../media/image32.png"/><Relationship Id="rId4" Type="http://schemas.openxmlformats.org/officeDocument/2006/relationships/hyperlink" Target="https://www.nexus.org.uk/18-and-under-metro-season-ticket" TargetMode="External"/><Relationship Id="rId9" Type="http://schemas.openxmlformats.org/officeDocument/2006/relationships/image" Target="../media/image26.png"/><Relationship Id="rId14" Type="http://schemas.openxmlformats.org/officeDocument/2006/relationships/image" Target="../media/image21.svg"/></Relationships>
</file>

<file path=ppt/slides/_rels/slide4.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6.png"/><Relationship Id="rId18" Type="http://schemas.openxmlformats.org/officeDocument/2006/relationships/image" Target="../media/image33.svg"/><Relationship Id="rId3" Type="http://schemas.openxmlformats.org/officeDocument/2006/relationships/hyperlink" Target="https://www.northeast-ca.gov.uk/getround" TargetMode="External"/><Relationship Id="rId21" Type="http://schemas.openxmlformats.org/officeDocument/2006/relationships/hyperlink" Target="https://www.arrivabus.co.uk/ticket-info/day-weekly-and-annual-tickets" TargetMode="External"/><Relationship Id="rId7" Type="http://schemas.openxmlformats.org/officeDocument/2006/relationships/image" Target="../media/image34.png"/><Relationship Id="rId12" Type="http://schemas.openxmlformats.org/officeDocument/2006/relationships/image" Target="../media/image21.svg"/><Relationship Id="rId17" Type="http://schemas.openxmlformats.org/officeDocument/2006/relationships/image" Target="../media/image32.png"/><Relationship Id="rId2" Type="http://schemas.openxmlformats.org/officeDocument/2006/relationships/notesSlide" Target="../notesSlides/notesSlide1.xml"/><Relationship Id="rId16" Type="http://schemas.openxmlformats.org/officeDocument/2006/relationships/image" Target="../media/image39.svg"/><Relationship Id="rId20" Type="http://schemas.openxmlformats.org/officeDocument/2006/relationships/hyperlink" Target="https://www.gonortheast.co.uk/tickets" TargetMode="External"/><Relationship Id="rId1" Type="http://schemas.openxmlformats.org/officeDocument/2006/relationships/slideLayout" Target="../slideLayouts/slideLayout20.xml"/><Relationship Id="rId6" Type="http://schemas.openxmlformats.org/officeDocument/2006/relationships/hyperlink" Target="https://www.nexus.org.uk/18-and-under-metro-season-ticket" TargetMode="External"/><Relationship Id="rId11" Type="http://schemas.openxmlformats.org/officeDocument/2006/relationships/image" Target="../media/image20.png"/><Relationship Id="rId5" Type="http://schemas.openxmlformats.org/officeDocument/2006/relationships/hyperlink" Target="https://www.nexus.org.uk/student-metro-season-ticket" TargetMode="External"/><Relationship Id="rId15" Type="http://schemas.openxmlformats.org/officeDocument/2006/relationships/image" Target="../media/image38.png"/><Relationship Id="rId10" Type="http://schemas.openxmlformats.org/officeDocument/2006/relationships/image" Target="../media/image23.svg"/><Relationship Id="rId19" Type="http://schemas.openxmlformats.org/officeDocument/2006/relationships/hyperlink" Target="https://networkonetickets.co.uk/tickets/" TargetMode="External"/><Relationship Id="rId4" Type="http://schemas.openxmlformats.org/officeDocument/2006/relationships/hyperlink" Target="https://www.nexus.org.uk/pop-blue" TargetMode="External"/><Relationship Id="rId9" Type="http://schemas.openxmlformats.org/officeDocument/2006/relationships/image" Target="../media/image22.png"/><Relationship Id="rId14" Type="http://schemas.openxmlformats.org/officeDocument/2006/relationships/image" Target="../media/image37.svg"/><Relationship Id="rId22" Type="http://schemas.openxmlformats.org/officeDocument/2006/relationships/hyperlink" Target="https://www.stagecoachbus.com/tickets/all-tickets"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networkonetickets.co.uk/tickets/" TargetMode="External"/><Relationship Id="rId13" Type="http://schemas.openxmlformats.org/officeDocument/2006/relationships/image" Target="../media/image41.svg"/><Relationship Id="rId18" Type="http://schemas.openxmlformats.org/officeDocument/2006/relationships/image" Target="../media/image42.png"/><Relationship Id="rId3" Type="http://schemas.openxmlformats.org/officeDocument/2006/relationships/hyperlink" Target="https://www.nexus.org.uk/ticket-information/pop/payg" TargetMode="External"/><Relationship Id="rId21" Type="http://schemas.openxmlformats.org/officeDocument/2006/relationships/image" Target="../media/image45.svg"/><Relationship Id="rId7" Type="http://schemas.openxmlformats.org/officeDocument/2006/relationships/hyperlink" Target="https://www.nexus.org.uk/corporate" TargetMode="External"/><Relationship Id="rId12" Type="http://schemas.openxmlformats.org/officeDocument/2006/relationships/image" Target="../media/image40.png"/><Relationship Id="rId17" Type="http://schemas.openxmlformats.org/officeDocument/2006/relationships/image" Target="../media/image21.svg"/><Relationship Id="rId2" Type="http://schemas.openxmlformats.org/officeDocument/2006/relationships/hyperlink" Target="https://www.northeast-ca.gov.uk/buscap" TargetMode="External"/><Relationship Id="rId16" Type="http://schemas.openxmlformats.org/officeDocument/2006/relationships/image" Target="../media/image20.png"/><Relationship Id="rId20" Type="http://schemas.openxmlformats.org/officeDocument/2006/relationships/image" Target="../media/image44.png"/><Relationship Id="rId1" Type="http://schemas.openxmlformats.org/officeDocument/2006/relationships/slideLayout" Target="../slideLayouts/slideLayout8.xml"/><Relationship Id="rId6" Type="http://schemas.openxmlformats.org/officeDocument/2006/relationships/hyperlink" Target="https://www.nexus.org.uk/18-and-under-metro-season-ticket" TargetMode="External"/><Relationship Id="rId11" Type="http://schemas.openxmlformats.org/officeDocument/2006/relationships/hyperlink" Target="https://www.stagecoachbus.com/tickets/all-tickets" TargetMode="External"/><Relationship Id="rId24" Type="http://schemas.openxmlformats.org/officeDocument/2006/relationships/image" Target="../media/image46.png"/><Relationship Id="rId5" Type="http://schemas.openxmlformats.org/officeDocument/2006/relationships/hyperlink" Target="https://www.nexus.org.uk/metro-season-ticket" TargetMode="External"/><Relationship Id="rId15" Type="http://schemas.openxmlformats.org/officeDocument/2006/relationships/image" Target="../media/image23.svg"/><Relationship Id="rId23" Type="http://schemas.openxmlformats.org/officeDocument/2006/relationships/image" Target="../media/image33.svg"/><Relationship Id="rId10" Type="http://schemas.openxmlformats.org/officeDocument/2006/relationships/hyperlink" Target="https://www.arrivabus.co.uk/ticket-info/day-weekly-and-annual-tickets" TargetMode="External"/><Relationship Id="rId19" Type="http://schemas.openxmlformats.org/officeDocument/2006/relationships/image" Target="../media/image43.svg"/><Relationship Id="rId4" Type="http://schemas.openxmlformats.org/officeDocument/2006/relationships/hyperlink" Target="https://www.northeast-ca.gov.uk/allday" TargetMode="External"/><Relationship Id="rId9" Type="http://schemas.openxmlformats.org/officeDocument/2006/relationships/hyperlink" Target="https://www.gonortheast.co.uk/tickets" TargetMode="External"/><Relationship Id="rId14" Type="http://schemas.openxmlformats.org/officeDocument/2006/relationships/image" Target="../media/image22.png"/><Relationship Id="rId22"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hyperlink" Target="https://www.durham.gov.uk/buspass" TargetMode="External"/><Relationship Id="rId2" Type="http://schemas.openxmlformats.org/officeDocument/2006/relationships/hyperlink" Target="https://www.gov.uk/government/publications/guidance-for-travel-concession-authorities-on-the-england-national-concessionary-travel-scheme/guidance-for-travel-concession-authorities-on-the-england-national-concessionary-travel-scheme" TargetMode="External"/><Relationship Id="rId1" Type="http://schemas.openxmlformats.org/officeDocument/2006/relationships/slideLayout" Target="../slideLayouts/slideLayout2.xml"/><Relationship Id="rId6" Type="http://schemas.openxmlformats.org/officeDocument/2006/relationships/hyperlink" Target="https://www.nexus.org.uk/ticket-information/pop/metro-gold-card" TargetMode="External"/><Relationship Id="rId5" Type="http://schemas.openxmlformats.org/officeDocument/2006/relationships/hyperlink" Target="https://www.nexus.org.uk/ticket-information/concessions" TargetMode="External"/><Relationship Id="rId4" Type="http://schemas.openxmlformats.org/officeDocument/2006/relationships/hyperlink" Target="https://beta.northumberland.gov.uk/public-transport/concessionary-travel-pas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exus.org.uk/ticket-information/pop" TargetMode="External"/><Relationship Id="rId2" Type="http://schemas.openxmlformats.org/officeDocument/2006/relationships/hyperlink" Target="https://www.nexus.org.uk/ticket-information?type%5B0%5D=" TargetMode="External"/><Relationship Id="rId1" Type="http://schemas.openxmlformats.org/officeDocument/2006/relationships/slideLayout" Target="../slideLayouts/slideLayout2.xml"/><Relationship Id="rId4" Type="http://schemas.openxmlformats.org/officeDocument/2006/relationships/hyperlink" Target="https://www.nexus.org.uk/sites/default/files/nexus_tickets_-_terms_and_conditions_v1.1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17B3-3AFE-7EBA-31A2-D17B7B35C159}"/>
              </a:ext>
            </a:extLst>
          </p:cNvPr>
          <p:cNvSpPr>
            <a:spLocks noGrp="1"/>
          </p:cNvSpPr>
          <p:nvPr>
            <p:ph type="ctrTitle"/>
          </p:nvPr>
        </p:nvSpPr>
        <p:spPr/>
        <p:txBody>
          <a:bodyPr/>
          <a:lstStyle/>
          <a:p>
            <a:r>
              <a:rPr lang="en-GB"/>
              <a:t>Public Transport tickets in the North East</a:t>
            </a:r>
          </a:p>
        </p:txBody>
      </p:sp>
      <p:sp>
        <p:nvSpPr>
          <p:cNvPr id="3" name="Content Placeholder 2">
            <a:extLst>
              <a:ext uri="{FF2B5EF4-FFF2-40B4-BE49-F238E27FC236}">
                <a16:creationId xmlns:a16="http://schemas.microsoft.com/office/drawing/2014/main" id="{3D0412A1-9E5D-116A-46A3-17C690758F19}"/>
              </a:ext>
            </a:extLst>
          </p:cNvPr>
          <p:cNvSpPr>
            <a:spLocks noGrp="1"/>
          </p:cNvSpPr>
          <p:nvPr>
            <p:ph idx="1"/>
          </p:nvPr>
        </p:nvSpPr>
        <p:spPr/>
        <p:txBody>
          <a:bodyPr/>
          <a:lstStyle/>
          <a:p>
            <a:r>
              <a:rPr lang="en-GB"/>
              <a:t>From April 1</a:t>
            </a:r>
            <a:r>
              <a:rPr lang="en-GB" baseline="30000"/>
              <a:t>st</a:t>
            </a:r>
            <a:r>
              <a:rPr lang="en-GB"/>
              <a:t> 2025</a:t>
            </a:r>
          </a:p>
        </p:txBody>
      </p:sp>
    </p:spTree>
    <p:extLst>
      <p:ext uri="{BB962C8B-B14F-4D97-AF65-F5344CB8AC3E}">
        <p14:creationId xmlns:p14="http://schemas.microsoft.com/office/powerpoint/2010/main" val="1821456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FE376-F1F3-5B62-A73C-72D36B9A99C4}"/>
              </a:ext>
            </a:extLst>
          </p:cNvPr>
          <p:cNvSpPr>
            <a:spLocks noGrp="1"/>
          </p:cNvSpPr>
          <p:nvPr>
            <p:ph type="title"/>
          </p:nvPr>
        </p:nvSpPr>
        <p:spPr>
          <a:xfrm>
            <a:off x="4904761" y="306406"/>
            <a:ext cx="10515600" cy="771920"/>
          </a:xfrm>
        </p:spPr>
        <p:txBody>
          <a:bodyPr/>
          <a:lstStyle/>
          <a:p>
            <a:r>
              <a:rPr lang="en-GB" b="1" dirty="0">
                <a:solidFill>
                  <a:schemeClr val="accent4"/>
                </a:solidFill>
                <a:latin typeface="Aptos ExtraBold" panose="020B0004020202020204" pitchFamily="34" charset="0"/>
              </a:rPr>
              <a:t>Under 16</a:t>
            </a:r>
          </a:p>
        </p:txBody>
      </p:sp>
      <p:graphicFrame>
        <p:nvGraphicFramePr>
          <p:cNvPr id="13" name="Table 12">
            <a:extLst>
              <a:ext uri="{FF2B5EF4-FFF2-40B4-BE49-F238E27FC236}">
                <a16:creationId xmlns:a16="http://schemas.microsoft.com/office/drawing/2014/main" id="{879D7787-C283-031E-5A3C-7271FCC3276A}"/>
              </a:ext>
            </a:extLst>
          </p:cNvPr>
          <p:cNvGraphicFramePr>
            <a:graphicFrameLocks noGrp="1"/>
          </p:cNvGraphicFramePr>
          <p:nvPr>
            <p:extLst>
              <p:ext uri="{D42A27DB-BD31-4B8C-83A1-F6EECF244321}">
                <p14:modId xmlns:p14="http://schemas.microsoft.com/office/powerpoint/2010/main" val="926388191"/>
              </p:ext>
            </p:extLst>
          </p:nvPr>
        </p:nvGraphicFramePr>
        <p:xfrm>
          <a:off x="394912" y="1034172"/>
          <a:ext cx="11212051" cy="4659981"/>
        </p:xfrm>
        <a:graphic>
          <a:graphicData uri="http://schemas.openxmlformats.org/drawingml/2006/table">
            <a:tbl>
              <a:tblPr firstRow="1" bandRow="1">
                <a:tableStyleId>{5C22544A-7EE6-4342-B048-85BDC9FD1C3A}</a:tableStyleId>
              </a:tblPr>
              <a:tblGrid>
                <a:gridCol w="2135239">
                  <a:extLst>
                    <a:ext uri="{9D8B030D-6E8A-4147-A177-3AD203B41FA5}">
                      <a16:colId xmlns:a16="http://schemas.microsoft.com/office/drawing/2014/main" val="3040055017"/>
                    </a:ext>
                  </a:extLst>
                </a:gridCol>
                <a:gridCol w="1584041">
                  <a:extLst>
                    <a:ext uri="{9D8B030D-6E8A-4147-A177-3AD203B41FA5}">
                      <a16:colId xmlns:a16="http://schemas.microsoft.com/office/drawing/2014/main" val="3177841314"/>
                    </a:ext>
                  </a:extLst>
                </a:gridCol>
                <a:gridCol w="3840480">
                  <a:extLst>
                    <a:ext uri="{9D8B030D-6E8A-4147-A177-3AD203B41FA5}">
                      <a16:colId xmlns:a16="http://schemas.microsoft.com/office/drawing/2014/main" val="125772066"/>
                    </a:ext>
                  </a:extLst>
                </a:gridCol>
                <a:gridCol w="2673037">
                  <a:extLst>
                    <a:ext uri="{9D8B030D-6E8A-4147-A177-3AD203B41FA5}">
                      <a16:colId xmlns:a16="http://schemas.microsoft.com/office/drawing/2014/main" val="1884061281"/>
                    </a:ext>
                  </a:extLst>
                </a:gridCol>
                <a:gridCol w="979254">
                  <a:extLst>
                    <a:ext uri="{9D8B030D-6E8A-4147-A177-3AD203B41FA5}">
                      <a16:colId xmlns:a16="http://schemas.microsoft.com/office/drawing/2014/main" val="2545096729"/>
                    </a:ext>
                  </a:extLst>
                </a:gridCol>
              </a:tblGrid>
              <a:tr h="453741">
                <a:tc>
                  <a:txBody>
                    <a:bodyPr/>
                    <a:lstStyle/>
                    <a:p>
                      <a:r>
                        <a:rPr lang="en-GB" sz="1200" dirty="0">
                          <a:solidFill>
                            <a:schemeClr val="bg1"/>
                          </a:solidFill>
                          <a:latin typeface="Aptos" panose="020B0004020202020204" pitchFamily="34" charset="0"/>
                        </a:rPr>
                        <a:t>Ticket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200">
                          <a:solidFill>
                            <a:schemeClr val="bg1"/>
                          </a:solidFill>
                          <a:latin typeface="Aptos" panose="020B0004020202020204" pitchFamily="34" charset="0"/>
                        </a:rPr>
                        <a:t>Price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200">
                          <a:solidFill>
                            <a:schemeClr val="bg1"/>
                          </a:solidFill>
                          <a:latin typeface="Aptos" panose="020B0004020202020204" pitchFamily="34" charset="0"/>
                        </a:rPr>
                        <a:t>Area of acceptance </a:t>
                      </a:r>
                      <a:endParaRPr lang="en-GB" sz="1200" dirty="0">
                        <a:solidFill>
                          <a:schemeClr val="bg1"/>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200">
                          <a:solidFill>
                            <a:schemeClr val="bg1"/>
                          </a:solidFill>
                          <a:latin typeface="Aptos" panose="020B0004020202020204" pitchFamily="34" charset="0"/>
                        </a:rPr>
                        <a:t>Transport mode acceptance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200">
                          <a:solidFill>
                            <a:schemeClr val="bg1"/>
                          </a:solidFill>
                          <a:latin typeface="Aptos" panose="020B0004020202020204" pitchFamily="34" charset="0"/>
                        </a:rPr>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997370559"/>
                  </a:ext>
                </a:extLst>
              </a:tr>
              <a:tr h="759265">
                <a:tc>
                  <a:txBody>
                    <a:bodyPr/>
                    <a:lstStyle/>
                    <a:p>
                      <a:r>
                        <a:rPr lang="en-GB" sz="1200" dirty="0">
                          <a:solidFill>
                            <a:schemeClr val="tx1"/>
                          </a:solidFill>
                          <a:latin typeface="Aptos" panose="020B0004020202020204" pitchFamily="34" charset="0"/>
                          <a:hlinkClick r:id="rId2"/>
                        </a:rPr>
                        <a:t>21 &amp; Under single bus ticket</a:t>
                      </a:r>
                      <a:r>
                        <a:rPr lang="en-GB" sz="1200" dirty="0">
                          <a:solidFill>
                            <a:schemeClr val="tx1"/>
                          </a:solidFill>
                          <a:latin typeface="Aptos" panose="020B0004020202020204" pitchFamily="34" charset="0"/>
                        </a:rPr>
                        <a:t>  </a:t>
                      </a:r>
                    </a:p>
                    <a:p>
                      <a:endParaRPr lang="en-GB" sz="1200" dirty="0">
                        <a:solidFill>
                          <a:schemeClr val="tx1"/>
                        </a:solidFill>
                        <a:latin typeface="Aptos" panose="020B0004020202020204" pitchFamily="34" charset="0"/>
                      </a:endParaRPr>
                    </a:p>
                    <a:p>
                      <a:endParaRPr lang="en-GB" sz="1200" dirty="0">
                        <a:solidFill>
                          <a:schemeClr val="tx1"/>
                        </a:solidFill>
                        <a:latin typeface="Aptos" panose="020B0004020202020204" pitchFamily="34" charset="0"/>
                      </a:endParaRPr>
                    </a:p>
                    <a:p>
                      <a:r>
                        <a:rPr lang="en-GB" sz="900" kern="1200" dirty="0">
                          <a:solidFill>
                            <a:schemeClr val="tx1"/>
                          </a:solidFill>
                          <a:latin typeface="Aptos" panose="020B0004020202020204" pitchFamily="34" charset="0"/>
                          <a:ea typeface="+mn-ea"/>
                          <a:cs typeface="+mn-cs"/>
                        </a:rPr>
                        <a:t>Buy on bus or app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dirty="0">
                          <a:solidFill>
                            <a:schemeClr val="accent4"/>
                          </a:solidFill>
                          <a:latin typeface="Aptos" panose="020B00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200" dirty="0">
                          <a:solidFill>
                            <a:schemeClr val="tx1"/>
                          </a:solidFill>
                          <a:latin typeface="Aptos" panose="020B0004020202020204" pitchFamily="34" charset="0"/>
                        </a:rPr>
                        <a:t>Durham</a:t>
                      </a:r>
                    </a:p>
                    <a:p>
                      <a:pPr marL="285750" indent="-285750">
                        <a:buFont typeface="Arial" panose="020B0604020202020204" pitchFamily="34" charset="0"/>
                        <a:buChar char="•"/>
                      </a:pPr>
                      <a:r>
                        <a:rPr lang="en-GB" sz="1200" dirty="0">
                          <a:solidFill>
                            <a:schemeClr val="tx1"/>
                          </a:solidFill>
                          <a:latin typeface="Aptos" panose="020B0004020202020204" pitchFamily="34" charset="0"/>
                        </a:rPr>
                        <a:t>Northumberland</a:t>
                      </a:r>
                    </a:p>
                    <a:p>
                      <a:pPr marL="285750" indent="-285750">
                        <a:buFont typeface="Arial" panose="020B0604020202020204" pitchFamily="34" charset="0"/>
                        <a:buChar char="•"/>
                      </a:pPr>
                      <a:r>
                        <a:rPr lang="en-GB" sz="1200" dirty="0">
                          <a:solidFill>
                            <a:schemeClr val="tx1"/>
                          </a:solidFill>
                          <a:latin typeface="Aptos" panose="020B0004020202020204" pitchFamily="34" charset="0"/>
                        </a:rPr>
                        <a:t>Tyne &amp; Wear</a:t>
                      </a:r>
                    </a:p>
                    <a:p>
                      <a:pPr marL="285750" indent="-285750">
                        <a:buFont typeface="Arial" panose="020B0604020202020204" pitchFamily="34" charset="0"/>
                        <a:buChar char="•"/>
                      </a:pPr>
                      <a:r>
                        <a:rPr lang="en-GB" sz="1200" dirty="0">
                          <a:solidFill>
                            <a:schemeClr val="tx1"/>
                          </a:solidFill>
                          <a:latin typeface="Aptos" panose="020B0004020202020204" pitchFamily="34" charset="0"/>
                        </a:rPr>
                        <a:t>Cross boundary bus services into Tees Valley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solidFill>
                          <a:schemeClr val="accent4"/>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ptos" panose="020B0004020202020204" pitchFamily="34" charset="0"/>
                        </a:rPr>
                        <a:t>Under 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2521481"/>
                  </a:ext>
                </a:extLst>
              </a:tr>
              <a:tr h="689500">
                <a:tc>
                  <a:txBody>
                    <a:bodyPr/>
                    <a:lstStyle/>
                    <a:p>
                      <a:r>
                        <a:rPr lang="en-GB" sz="1200" dirty="0">
                          <a:solidFill>
                            <a:schemeClr val="tx1"/>
                          </a:solidFill>
                          <a:latin typeface="Aptos" panose="020B0004020202020204" pitchFamily="34" charset="0"/>
                          <a:hlinkClick r:id="rId2"/>
                        </a:rPr>
                        <a:t>21 &amp; Under multi-modal day ticket</a:t>
                      </a:r>
                      <a:r>
                        <a:rPr lang="en-GB" sz="1200" dirty="0">
                          <a:solidFill>
                            <a:schemeClr val="tx1"/>
                          </a:solidFill>
                          <a:latin typeface="Aptos" panose="020B0004020202020204" pitchFamily="34" charset="0"/>
                        </a:rPr>
                        <a:t> </a:t>
                      </a:r>
                    </a:p>
                    <a:p>
                      <a:endParaRPr lang="en-GB" sz="1200" dirty="0">
                        <a:solidFill>
                          <a:schemeClr val="tx1"/>
                        </a:solidFill>
                        <a:latin typeface="Aptos" panose="020B0004020202020204" pitchFamily="34" charset="0"/>
                      </a:endParaRPr>
                    </a:p>
                    <a:p>
                      <a:r>
                        <a:rPr lang="en-GB" sz="900" dirty="0">
                          <a:solidFill>
                            <a:schemeClr val="tx1"/>
                          </a:solidFill>
                          <a:latin typeface="Aptos" panose="020B0004020202020204" pitchFamily="34" charset="0"/>
                        </a:rPr>
                        <a:t>Buy on bus, app, Metro ticket machine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dirty="0">
                          <a:solidFill>
                            <a:schemeClr val="accent4"/>
                          </a:solidFill>
                          <a:latin typeface="Aptos" panose="020B00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200" dirty="0">
                          <a:solidFill>
                            <a:schemeClr val="tx1"/>
                          </a:solidFill>
                          <a:latin typeface="Aptos" panose="020B0004020202020204" pitchFamily="34" charset="0"/>
                        </a:rPr>
                        <a:t>Durham</a:t>
                      </a:r>
                    </a:p>
                    <a:p>
                      <a:pPr marL="285750" indent="-285750">
                        <a:buFont typeface="Arial" panose="020B0604020202020204" pitchFamily="34" charset="0"/>
                        <a:buChar char="•"/>
                      </a:pPr>
                      <a:r>
                        <a:rPr lang="en-GB" sz="1200" dirty="0">
                          <a:solidFill>
                            <a:schemeClr val="tx1"/>
                          </a:solidFill>
                          <a:latin typeface="Aptos" panose="020B0004020202020204" pitchFamily="34" charset="0"/>
                        </a:rPr>
                        <a:t>Northumberland</a:t>
                      </a:r>
                    </a:p>
                    <a:p>
                      <a:pPr marL="285750" indent="-285750">
                        <a:buFont typeface="Arial" panose="020B0604020202020204" pitchFamily="34" charset="0"/>
                        <a:buChar char="•"/>
                      </a:pPr>
                      <a:r>
                        <a:rPr lang="en-GB" sz="1200" dirty="0">
                          <a:solidFill>
                            <a:schemeClr val="tx1"/>
                          </a:solidFill>
                          <a:latin typeface="Aptos" panose="020B0004020202020204" pitchFamily="34" charset="0"/>
                        </a:rPr>
                        <a:t>Tyne &amp; Wear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solidFill>
                          <a:schemeClr val="accent4"/>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ptos" panose="020B0004020202020204" pitchFamily="34" charset="0"/>
                        </a:rPr>
                        <a:t>Under 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3957506"/>
                  </a:ext>
                </a:extLst>
              </a:tr>
              <a:tr h="10859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ptos" panose="020B0004020202020204" pitchFamily="34" charset="0"/>
                          <a:hlinkClick r:id="rId3"/>
                        </a:rPr>
                        <a:t>Under 16 Pop</a:t>
                      </a:r>
                      <a:r>
                        <a:rPr lang="en-GB" sz="1200" dirty="0">
                          <a:solidFill>
                            <a:schemeClr val="tx1"/>
                          </a:solidFill>
                          <a:latin typeface="Aptos" panose="020B0004020202020204" pitchFamily="34" charset="0"/>
                        </a:rPr>
                        <a:t> card</a:t>
                      </a:r>
                      <a:r>
                        <a:rPr lang="en-GB" sz="1200" kern="1200" dirty="0">
                          <a:solidFill>
                            <a:schemeClr val="tx1"/>
                          </a:solidFill>
                          <a:latin typeface="Aptos" panose="020B0004020202020204" pitchFamily="34" charset="0"/>
                          <a:ea typeface="+mn-ea"/>
                          <a:cs typeface="+mn-cs"/>
                        </a:rPr>
                        <a:t>: Proof of age card which allows you to buy child tickets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highlight>
                          <a:srgbClr val="FFFF00"/>
                        </a:highligh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highlight>
                          <a:srgbClr val="FFFF00"/>
                        </a:highligh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latin typeface="Aptos" panose="020B0004020202020204" pitchFamily="34" charset="0"/>
                        </a:rPr>
                        <a:t>Buy tickets on bus and Metro ticket machines, with card as proof of 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dirty="0">
                          <a:solidFill>
                            <a:schemeClr val="accent4"/>
                          </a:solidFill>
                          <a:latin typeface="Aptos" panose="020B0004020202020204" pitchFamily="34" charset="0"/>
                        </a:rPr>
                        <a:t>Proof of age card to access child tickets priced at:</a:t>
                      </a:r>
                    </a:p>
                    <a:p>
                      <a:endParaRPr lang="en-GB" sz="1200" b="1" dirty="0">
                        <a:solidFill>
                          <a:schemeClr val="accent4"/>
                        </a:solidFill>
                        <a:latin typeface="Aptos" panose="020B0004020202020204" pitchFamily="34" charset="0"/>
                      </a:endParaRPr>
                    </a:p>
                    <a:p>
                      <a:r>
                        <a:rPr lang="en-GB" sz="1200" b="1" dirty="0">
                          <a:solidFill>
                            <a:schemeClr val="accent4"/>
                          </a:solidFill>
                          <a:latin typeface="Aptos" panose="020B0004020202020204" pitchFamily="34" charset="0"/>
                        </a:rPr>
                        <a:t>Single - 60p</a:t>
                      </a:r>
                    </a:p>
                    <a:p>
                      <a:r>
                        <a:rPr lang="en-GB" sz="1200" b="1" dirty="0">
                          <a:solidFill>
                            <a:schemeClr val="accent4"/>
                          </a:solidFill>
                          <a:latin typeface="Aptos" panose="020B0004020202020204" pitchFamily="34" charset="0"/>
                        </a:rPr>
                        <a:t>All day- £1.10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200" dirty="0">
                          <a:solidFill>
                            <a:schemeClr val="tx1"/>
                          </a:solidFill>
                          <a:latin typeface="Aptos" panose="020B0004020202020204" pitchFamily="34" charset="0"/>
                        </a:rPr>
                        <a:t>Tyne and Wear</a:t>
                      </a:r>
                    </a:p>
                    <a:p>
                      <a:pPr marL="285750" indent="-285750">
                        <a:buFont typeface="Arial" panose="020B0604020202020204" pitchFamily="34" charset="0"/>
                        <a:buChar char="•"/>
                      </a:pPr>
                      <a:r>
                        <a:rPr lang="en-GB" sz="1200" dirty="0">
                          <a:solidFill>
                            <a:schemeClr val="tx1"/>
                          </a:solidFill>
                          <a:latin typeface="Aptos" panose="020B0004020202020204" pitchFamily="34" charset="0"/>
                        </a:rPr>
                        <a:t>Northern rail services between Newcastle and Sunderland </a:t>
                      </a:r>
                    </a:p>
                    <a:p>
                      <a:pPr marL="285750" indent="-285750">
                        <a:buFont typeface="Arial" panose="020B0604020202020204" pitchFamily="34" charset="0"/>
                        <a:buChar char="•"/>
                      </a:pPr>
                      <a:r>
                        <a:rPr lang="en-GB" sz="1200" dirty="0">
                          <a:solidFill>
                            <a:schemeClr val="tx1"/>
                          </a:solidFill>
                          <a:latin typeface="Aptos" panose="020B0004020202020204" pitchFamily="34" charset="0"/>
                        </a:rPr>
                        <a:t>Northern rail services between Newcastle and Metrocentre/Blaydon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solidFill>
                          <a:schemeClr val="accent4"/>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ptos" panose="020B0004020202020204" pitchFamily="34" charset="0"/>
                        </a:rPr>
                        <a:t>Ages 5 - 15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0920608"/>
                  </a:ext>
                </a:extLst>
              </a:tr>
              <a:tr h="0">
                <a:tc>
                  <a:txBody>
                    <a:bodyPr/>
                    <a:lstStyle/>
                    <a:p>
                      <a:r>
                        <a:rPr lang="en-GB" sz="1200" dirty="0">
                          <a:solidFill>
                            <a:srgbClr val="0563C1"/>
                          </a:solidFill>
                          <a:latin typeface="Aptos" panose="020B0004020202020204" pitchFamily="34" charset="0"/>
                          <a:hlinkClick r:id="rId4">
                            <a:extLst>
                              <a:ext uri="{A12FA001-AC4F-418D-AE19-62706E023703}">
                                <ahyp:hlinkClr xmlns:ahyp="http://schemas.microsoft.com/office/drawing/2018/hyperlinkcolor" val="tx"/>
                              </a:ext>
                            </a:extLst>
                          </a:hlinkClick>
                        </a:rPr>
                        <a:t>Junior Blue </a:t>
                      </a:r>
                      <a:r>
                        <a:rPr lang="en-GB" sz="1200" dirty="0">
                          <a:solidFill>
                            <a:schemeClr val="tx1"/>
                          </a:solidFill>
                          <a:latin typeface="Aptos" panose="020B0004020202020204" pitchFamily="34" charset="0"/>
                          <a:hlinkClick r:id="rId4">
                            <a:extLst>
                              <a:ext uri="{A12FA001-AC4F-418D-AE19-62706E023703}">
                                <ahyp:hlinkClr xmlns:ahyp="http://schemas.microsoft.com/office/drawing/2018/hyperlinkcolor" val="tx"/>
                              </a:ext>
                            </a:extLst>
                          </a:hlinkClick>
                        </a:rPr>
                        <a:t>Pop</a:t>
                      </a:r>
                      <a:r>
                        <a:rPr lang="en-GB" sz="1200" dirty="0">
                          <a:solidFill>
                            <a:schemeClr val="tx1"/>
                          </a:solidFill>
                          <a:latin typeface="Aptos" panose="020B0004020202020204" pitchFamily="34" charset="0"/>
                        </a:rPr>
                        <a:t>*</a:t>
                      </a:r>
                    </a:p>
                    <a:p>
                      <a:endParaRPr lang="en-GB" sz="1200" dirty="0">
                        <a:solidFill>
                          <a:schemeClr val="tx1"/>
                        </a:solidFill>
                        <a:latin typeface="Aptos" panose="020B0004020202020204" pitchFamily="34" charset="0"/>
                      </a:endParaRPr>
                    </a:p>
                    <a:p>
                      <a:r>
                        <a:rPr lang="en-GB" sz="1200" kern="1200" dirty="0">
                          <a:solidFill>
                            <a:schemeClr val="tx1"/>
                          </a:solidFill>
                          <a:latin typeface="Aptos" panose="020B0004020202020204" pitchFamily="34" charset="0"/>
                          <a:ea typeface="+mn-ea"/>
                          <a:cs typeface="+mn-cs"/>
                        </a:rPr>
                        <a:t>Pay As You Go smartcard for children aged 5-15</a:t>
                      </a:r>
                    </a:p>
                    <a:p>
                      <a:endParaRPr lang="en-GB" sz="900" dirty="0">
                        <a:solidFill>
                          <a:schemeClr val="tx1"/>
                        </a:solidFill>
                        <a:latin typeface="Aptos" panose="020B0004020202020204" pitchFamily="34" charset="0"/>
                      </a:endParaRPr>
                    </a:p>
                    <a:p>
                      <a:endParaRPr lang="en-GB" sz="900" dirty="0">
                        <a:solidFill>
                          <a:schemeClr val="tx1"/>
                        </a:solidFill>
                        <a:latin typeface="Aptos" panose="020B0004020202020204" pitchFamily="34" charset="0"/>
                      </a:endParaRPr>
                    </a:p>
                    <a:p>
                      <a:endParaRPr lang="en-GB" sz="900" dirty="0">
                        <a:solidFill>
                          <a:schemeClr val="tx1"/>
                        </a:solidFill>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Aptos" panose="020B0004020202020204" pitchFamily="34" charset="0"/>
                          <a:ea typeface="+mn-ea"/>
                          <a:cs typeface="+mn-cs"/>
                        </a:rPr>
                        <a:t>Buy tickets using smartcard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accent4"/>
                          </a:solidFill>
                          <a:latin typeface="Aptos" panose="020B0004020202020204" pitchFamily="34" charset="0"/>
                        </a:rPr>
                        <a:t>Metro tap on/off: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4"/>
                          </a:solidFill>
                          <a:latin typeface="Aptos" panose="020B0004020202020204" pitchFamily="34" charset="0"/>
                        </a:rPr>
                        <a:t>Single Metro - £1.00 All day Metro - £1.90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accent4"/>
                        </a:solidFill>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accent4"/>
                          </a:solidFill>
                          <a:latin typeface="Aptos" panose="020B0004020202020204" pitchFamily="34" charset="0"/>
                        </a:rPr>
                        <a:t>Bus/ferry tickets paid for using smartcard balance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200">
                          <a:solidFill>
                            <a:schemeClr val="tx1"/>
                          </a:solidFill>
                          <a:latin typeface="Aptos" panose="020B0004020202020204" pitchFamily="34" charset="0"/>
                        </a:rPr>
                        <a:t>Durham</a:t>
                      </a:r>
                    </a:p>
                    <a:p>
                      <a:pPr marL="285750" indent="-285750">
                        <a:buFont typeface="Arial" panose="020B0604020202020204" pitchFamily="34" charset="0"/>
                        <a:buChar char="•"/>
                      </a:pPr>
                      <a:r>
                        <a:rPr lang="en-GB" sz="1200">
                          <a:solidFill>
                            <a:schemeClr val="tx1"/>
                          </a:solidFill>
                          <a:latin typeface="Aptos" panose="020B0004020202020204" pitchFamily="34" charset="0"/>
                        </a:rPr>
                        <a:t>Northumberland</a:t>
                      </a:r>
                    </a:p>
                    <a:p>
                      <a:pPr marL="285750" indent="-285750">
                        <a:buFont typeface="Arial" panose="020B0604020202020204" pitchFamily="34" charset="0"/>
                        <a:buChar char="•"/>
                      </a:pPr>
                      <a:r>
                        <a:rPr lang="en-GB" sz="1200">
                          <a:solidFill>
                            <a:schemeClr val="tx1"/>
                          </a:solidFill>
                          <a:latin typeface="Aptos" panose="020B0004020202020204" pitchFamily="34" charset="0"/>
                        </a:rPr>
                        <a:t>Tyne and Wear</a:t>
                      </a:r>
                    </a:p>
                    <a:p>
                      <a:pPr marL="285750" indent="-285750">
                        <a:buFont typeface="Arial" panose="020B0604020202020204" pitchFamily="34" charset="0"/>
                        <a:buChar char="•"/>
                      </a:pPr>
                      <a:r>
                        <a:rPr lang="en-GB" sz="1200">
                          <a:solidFill>
                            <a:schemeClr val="tx1"/>
                          </a:solidFill>
                          <a:latin typeface="Aptos" panose="020B0004020202020204" pitchFamily="34" charset="0"/>
                        </a:rPr>
                        <a:t>Tees Valley</a:t>
                      </a:r>
                    </a:p>
                    <a:p>
                      <a:pPr marL="285750" indent="-285750">
                        <a:buFont typeface="Arial" panose="020B0604020202020204" pitchFamily="34" charset="0"/>
                        <a:buChar char="•"/>
                      </a:pPr>
                      <a:r>
                        <a:rPr lang="en-GB" sz="1200">
                          <a:solidFill>
                            <a:schemeClr val="tx1"/>
                          </a:solidFill>
                          <a:latin typeface="Aptos" panose="020B0004020202020204" pitchFamily="34" charset="0"/>
                        </a:rPr>
                        <a:t>Northern rail services between Newcastle and Ashington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solidFill>
                          <a:schemeClr val="accent4"/>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chemeClr val="tx1"/>
                          </a:solidFill>
                          <a:latin typeface="Aptos" panose="020B0004020202020204" pitchFamily="34" charset="0"/>
                        </a:rPr>
                        <a:t>Ages 5 - 15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7040901"/>
                  </a:ext>
                </a:extLst>
              </a:tr>
            </a:tbl>
          </a:graphicData>
        </a:graphic>
      </p:graphicFrame>
      <p:pic>
        <p:nvPicPr>
          <p:cNvPr id="8" name="Graphic 7" descr="Bus with solid fill">
            <a:extLst>
              <a:ext uri="{FF2B5EF4-FFF2-40B4-BE49-F238E27FC236}">
                <a16:creationId xmlns:a16="http://schemas.microsoft.com/office/drawing/2014/main" id="{86F51FBD-3C29-0535-868F-DD61A49773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68953" y="2395292"/>
            <a:ext cx="629164" cy="629164"/>
          </a:xfrm>
          <a:prstGeom prst="rect">
            <a:avLst/>
          </a:prstGeom>
        </p:spPr>
      </p:pic>
      <p:sp>
        <p:nvSpPr>
          <p:cNvPr id="9" name="Rectangle 8">
            <a:extLst>
              <a:ext uri="{FF2B5EF4-FFF2-40B4-BE49-F238E27FC236}">
                <a16:creationId xmlns:a16="http://schemas.microsoft.com/office/drawing/2014/main" id="{19E460E8-414C-F2B0-ED80-DF25DE233E9D}"/>
              </a:ext>
            </a:extLst>
          </p:cNvPr>
          <p:cNvSpPr/>
          <p:nvPr/>
        </p:nvSpPr>
        <p:spPr>
          <a:xfrm>
            <a:off x="8737501" y="2517738"/>
            <a:ext cx="457200" cy="401085"/>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solidFill>
                  <a:schemeClr val="accent4"/>
                </a:solidFill>
              </a:rPr>
              <a:t>M</a:t>
            </a:r>
          </a:p>
        </p:txBody>
      </p:sp>
      <p:pic>
        <p:nvPicPr>
          <p:cNvPr id="7" name="Graphic 6" descr="Cruise ship with solid fill">
            <a:extLst>
              <a:ext uri="{FF2B5EF4-FFF2-40B4-BE49-F238E27FC236}">
                <a16:creationId xmlns:a16="http://schemas.microsoft.com/office/drawing/2014/main" id="{BF269EFD-7252-89E1-6484-AA6DD4D664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99439" y="2416403"/>
            <a:ext cx="629164" cy="629164"/>
          </a:xfrm>
          <a:prstGeom prst="rect">
            <a:avLst/>
          </a:prstGeom>
        </p:spPr>
      </p:pic>
      <p:sp>
        <p:nvSpPr>
          <p:cNvPr id="3" name="TextBox 2">
            <a:extLst>
              <a:ext uri="{FF2B5EF4-FFF2-40B4-BE49-F238E27FC236}">
                <a16:creationId xmlns:a16="http://schemas.microsoft.com/office/drawing/2014/main" id="{DBF4322F-F513-98A8-99A6-87F57289650D}"/>
              </a:ext>
            </a:extLst>
          </p:cNvPr>
          <p:cNvSpPr txBox="1"/>
          <p:nvPr/>
        </p:nvSpPr>
        <p:spPr>
          <a:xfrm>
            <a:off x="279400" y="5822711"/>
            <a:ext cx="11633200" cy="830997"/>
          </a:xfrm>
          <a:prstGeom prst="rect">
            <a:avLst/>
          </a:prstGeom>
          <a:noFill/>
        </p:spPr>
        <p:txBody>
          <a:bodyPr wrap="square" rtlCol="0">
            <a:spAutoFit/>
          </a:bodyPr>
          <a:lstStyle/>
          <a:p>
            <a:r>
              <a:rPr lang="en-GB" sz="1200" dirty="0">
                <a:solidFill>
                  <a:schemeClr val="accent4"/>
                </a:solidFill>
                <a:latin typeface="Aptos" panose="020B0004020202020204" pitchFamily="34" charset="0"/>
              </a:rPr>
              <a:t>For further information on each ticket type, including validity and acceptance please click on the name of the ticket type.</a:t>
            </a:r>
          </a:p>
          <a:p>
            <a:endParaRPr lang="en-GB" sz="1200" dirty="0">
              <a:solidFill>
                <a:schemeClr val="accent4"/>
              </a:solidFill>
              <a:latin typeface="Aptos" panose="020B0004020202020204" pitchFamily="34" charset="0"/>
            </a:endParaRPr>
          </a:p>
          <a:p>
            <a:r>
              <a:rPr lang="en-GB" sz="1200" dirty="0">
                <a:solidFill>
                  <a:schemeClr val="accent4"/>
                </a:solidFill>
                <a:latin typeface="Aptos" panose="020B0004020202020204" pitchFamily="34" charset="0"/>
              </a:rPr>
              <a:t>* The Junior Blue Pop card automatically works out the cheapest Metro ticket based on the journeys you’ve made. However, it works differently for bus and ferry tickets. If travelling on more than one mode, it is usually cheaper to buy a 21 &amp; Under £3 day ticket. </a:t>
            </a:r>
            <a:endParaRPr lang="en-GB" sz="1600" dirty="0">
              <a:latin typeface="Aptos" panose="020B0004020202020204" pitchFamily="34" charset="0"/>
            </a:endParaRPr>
          </a:p>
        </p:txBody>
      </p:sp>
      <p:pic>
        <p:nvPicPr>
          <p:cNvPr id="10" name="Graphic 9" descr="Train Tracks with solid fill">
            <a:extLst>
              <a:ext uri="{FF2B5EF4-FFF2-40B4-BE49-F238E27FC236}">
                <a16:creationId xmlns:a16="http://schemas.microsoft.com/office/drawing/2014/main" id="{CE1836DC-BFAF-68C1-0528-BE7B5939E4A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18472" y="2402340"/>
            <a:ext cx="629164" cy="629164"/>
          </a:xfrm>
          <a:prstGeom prst="rect">
            <a:avLst/>
          </a:prstGeom>
        </p:spPr>
      </p:pic>
      <p:pic>
        <p:nvPicPr>
          <p:cNvPr id="11" name="Graphic 10" descr="Bus with solid fill">
            <a:extLst>
              <a:ext uri="{FF2B5EF4-FFF2-40B4-BE49-F238E27FC236}">
                <a16:creationId xmlns:a16="http://schemas.microsoft.com/office/drawing/2014/main" id="{6C856049-401C-60D7-E1A0-85EE0394EC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66301" y="1596299"/>
            <a:ext cx="629164" cy="629164"/>
          </a:xfrm>
          <a:prstGeom prst="rect">
            <a:avLst/>
          </a:prstGeom>
        </p:spPr>
      </p:pic>
      <p:sp>
        <p:nvSpPr>
          <p:cNvPr id="12" name="Rectangle 11">
            <a:extLst>
              <a:ext uri="{FF2B5EF4-FFF2-40B4-BE49-F238E27FC236}">
                <a16:creationId xmlns:a16="http://schemas.microsoft.com/office/drawing/2014/main" id="{9B7384A0-8020-B635-BE90-2A5C9A946562}"/>
              </a:ext>
            </a:extLst>
          </p:cNvPr>
          <p:cNvSpPr/>
          <p:nvPr/>
        </p:nvSpPr>
        <p:spPr>
          <a:xfrm>
            <a:off x="8737501" y="1718249"/>
            <a:ext cx="457200" cy="401085"/>
          </a:xfrm>
          <a:prstGeom prst="rect">
            <a:avLst/>
          </a:prstGeom>
          <a:noFill/>
          <a:ln w="381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solidFill>
                  <a:schemeClr val="bg1">
                    <a:lumMod val="95000"/>
                  </a:schemeClr>
                </a:solidFill>
              </a:rPr>
              <a:t>M</a:t>
            </a:r>
          </a:p>
        </p:txBody>
      </p:sp>
      <p:pic>
        <p:nvPicPr>
          <p:cNvPr id="17" name="Graphic 16" descr="Cruise ship with solid fill">
            <a:extLst>
              <a:ext uri="{FF2B5EF4-FFF2-40B4-BE49-F238E27FC236}">
                <a16:creationId xmlns:a16="http://schemas.microsoft.com/office/drawing/2014/main" id="{C27DF83F-2B03-3A35-4F51-CE8958F986E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77753" y="1532839"/>
            <a:ext cx="629164" cy="629164"/>
          </a:xfrm>
          <a:prstGeom prst="rect">
            <a:avLst/>
          </a:prstGeom>
        </p:spPr>
      </p:pic>
      <p:pic>
        <p:nvPicPr>
          <p:cNvPr id="18" name="Graphic 17" descr="Train Tracks with solid fill">
            <a:extLst>
              <a:ext uri="{FF2B5EF4-FFF2-40B4-BE49-F238E27FC236}">
                <a16:creationId xmlns:a16="http://schemas.microsoft.com/office/drawing/2014/main" id="{A67055F2-A6DB-89BF-D518-E5AA57A3D0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6917" y="1588771"/>
            <a:ext cx="629164" cy="629164"/>
          </a:xfrm>
          <a:prstGeom prst="rect">
            <a:avLst/>
          </a:prstGeom>
        </p:spPr>
      </p:pic>
      <p:pic>
        <p:nvPicPr>
          <p:cNvPr id="19" name="Graphic 18" descr="Bus with solid fill">
            <a:extLst>
              <a:ext uri="{FF2B5EF4-FFF2-40B4-BE49-F238E27FC236}">
                <a16:creationId xmlns:a16="http://schemas.microsoft.com/office/drawing/2014/main" id="{8171175C-70BD-CEFF-1B48-6C9C76CEAE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60706" y="3383363"/>
            <a:ext cx="629164" cy="629164"/>
          </a:xfrm>
          <a:prstGeom prst="rect">
            <a:avLst/>
          </a:prstGeom>
        </p:spPr>
      </p:pic>
      <p:sp>
        <p:nvSpPr>
          <p:cNvPr id="20" name="Rectangle 19">
            <a:extLst>
              <a:ext uri="{FF2B5EF4-FFF2-40B4-BE49-F238E27FC236}">
                <a16:creationId xmlns:a16="http://schemas.microsoft.com/office/drawing/2014/main" id="{9CC86672-3039-A1BF-4DED-8683F647D32F}"/>
              </a:ext>
            </a:extLst>
          </p:cNvPr>
          <p:cNvSpPr/>
          <p:nvPr/>
        </p:nvSpPr>
        <p:spPr>
          <a:xfrm>
            <a:off x="8764157" y="3502016"/>
            <a:ext cx="457200" cy="401085"/>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solidFill>
                  <a:schemeClr val="accent4"/>
                </a:solidFill>
              </a:rPr>
              <a:t>M</a:t>
            </a:r>
          </a:p>
        </p:txBody>
      </p:sp>
      <p:pic>
        <p:nvPicPr>
          <p:cNvPr id="21" name="Graphic 20" descr="Cruise ship with solid fill">
            <a:extLst>
              <a:ext uri="{FF2B5EF4-FFF2-40B4-BE49-F238E27FC236}">
                <a16:creationId xmlns:a16="http://schemas.microsoft.com/office/drawing/2014/main" id="{464A389E-7A22-3510-4ECD-CC066E08E9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07777" y="3351755"/>
            <a:ext cx="629164" cy="629164"/>
          </a:xfrm>
          <a:prstGeom prst="rect">
            <a:avLst/>
          </a:prstGeom>
        </p:spPr>
      </p:pic>
      <p:pic>
        <p:nvPicPr>
          <p:cNvPr id="22" name="Graphic 21" descr="Train Tracks with solid fill">
            <a:extLst>
              <a:ext uri="{FF2B5EF4-FFF2-40B4-BE49-F238E27FC236}">
                <a16:creationId xmlns:a16="http://schemas.microsoft.com/office/drawing/2014/main" id="{6F761D39-0A58-3C33-B199-C3BE482C7C0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06917" y="3411833"/>
            <a:ext cx="629164" cy="629164"/>
          </a:xfrm>
          <a:prstGeom prst="rect">
            <a:avLst/>
          </a:prstGeom>
        </p:spPr>
      </p:pic>
      <p:pic>
        <p:nvPicPr>
          <p:cNvPr id="4" name="Graphic 3" descr="Bus with solid fill">
            <a:extLst>
              <a:ext uri="{FF2B5EF4-FFF2-40B4-BE49-F238E27FC236}">
                <a16:creationId xmlns:a16="http://schemas.microsoft.com/office/drawing/2014/main" id="{96488F69-9596-E381-3B36-4268E312C6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51941" y="4605606"/>
            <a:ext cx="629164" cy="629164"/>
          </a:xfrm>
          <a:prstGeom prst="rect">
            <a:avLst/>
          </a:prstGeom>
        </p:spPr>
      </p:pic>
      <p:sp>
        <p:nvSpPr>
          <p:cNvPr id="5" name="Rectangle 4">
            <a:extLst>
              <a:ext uri="{FF2B5EF4-FFF2-40B4-BE49-F238E27FC236}">
                <a16:creationId xmlns:a16="http://schemas.microsoft.com/office/drawing/2014/main" id="{BD27C8BF-88CD-CDFC-1B31-714E335D41AC}"/>
              </a:ext>
            </a:extLst>
          </p:cNvPr>
          <p:cNvSpPr/>
          <p:nvPr/>
        </p:nvSpPr>
        <p:spPr>
          <a:xfrm>
            <a:off x="8775712" y="4724259"/>
            <a:ext cx="457200" cy="401085"/>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solidFill>
                  <a:schemeClr val="accent4"/>
                </a:solidFill>
              </a:rPr>
              <a:t>M</a:t>
            </a:r>
          </a:p>
        </p:txBody>
      </p:sp>
      <p:pic>
        <p:nvPicPr>
          <p:cNvPr id="6" name="Graphic 5" descr="Cruise ship with solid fill">
            <a:extLst>
              <a:ext uri="{FF2B5EF4-FFF2-40B4-BE49-F238E27FC236}">
                <a16:creationId xmlns:a16="http://schemas.microsoft.com/office/drawing/2014/main" id="{82901906-CEEA-9760-5162-BE21A49C0D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19332" y="4573998"/>
            <a:ext cx="629164" cy="629164"/>
          </a:xfrm>
          <a:prstGeom prst="rect">
            <a:avLst/>
          </a:prstGeom>
        </p:spPr>
      </p:pic>
      <p:pic>
        <p:nvPicPr>
          <p:cNvPr id="14" name="Graphic 13" descr="Train Tracks with solid fill">
            <a:extLst>
              <a:ext uri="{FF2B5EF4-FFF2-40B4-BE49-F238E27FC236}">
                <a16:creationId xmlns:a16="http://schemas.microsoft.com/office/drawing/2014/main" id="{B28AFAFF-E144-178F-13CB-90ED1ED1444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18472" y="4634076"/>
            <a:ext cx="629164" cy="629164"/>
          </a:xfrm>
          <a:prstGeom prst="rect">
            <a:avLst/>
          </a:prstGeom>
        </p:spPr>
      </p:pic>
    </p:spTree>
    <p:extLst>
      <p:ext uri="{BB962C8B-B14F-4D97-AF65-F5344CB8AC3E}">
        <p14:creationId xmlns:p14="http://schemas.microsoft.com/office/powerpoint/2010/main" val="2161079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1EA13-D0EA-2E40-B828-8370A8A2DBAA}"/>
              </a:ext>
            </a:extLst>
          </p:cNvPr>
          <p:cNvSpPr>
            <a:spLocks noGrp="1"/>
          </p:cNvSpPr>
          <p:nvPr>
            <p:ph type="title"/>
          </p:nvPr>
        </p:nvSpPr>
        <p:spPr>
          <a:xfrm>
            <a:off x="4311971" y="281233"/>
            <a:ext cx="10515600" cy="771920"/>
          </a:xfrm>
        </p:spPr>
        <p:txBody>
          <a:bodyPr/>
          <a:lstStyle/>
          <a:p>
            <a:r>
              <a:rPr lang="en-GB" dirty="0">
                <a:solidFill>
                  <a:schemeClr val="accent3"/>
                </a:solidFill>
                <a:latin typeface="Aptos ExtraBold" panose="020F0502020204030204" pitchFamily="34" charset="0"/>
              </a:rPr>
              <a:t>Ages 16 – 18</a:t>
            </a:r>
          </a:p>
        </p:txBody>
      </p:sp>
      <p:graphicFrame>
        <p:nvGraphicFramePr>
          <p:cNvPr id="5" name="Table 4">
            <a:extLst>
              <a:ext uri="{FF2B5EF4-FFF2-40B4-BE49-F238E27FC236}">
                <a16:creationId xmlns:a16="http://schemas.microsoft.com/office/drawing/2014/main" id="{2E4F053E-8AC0-C182-7878-8BE77269352D}"/>
              </a:ext>
            </a:extLst>
          </p:cNvPr>
          <p:cNvGraphicFramePr>
            <a:graphicFrameLocks noGrp="1"/>
          </p:cNvGraphicFramePr>
          <p:nvPr>
            <p:extLst>
              <p:ext uri="{D42A27DB-BD31-4B8C-83A1-F6EECF244321}">
                <p14:modId xmlns:p14="http://schemas.microsoft.com/office/powerpoint/2010/main" val="493745704"/>
              </p:ext>
            </p:extLst>
          </p:nvPr>
        </p:nvGraphicFramePr>
        <p:xfrm>
          <a:off x="518474" y="1105315"/>
          <a:ext cx="11246179" cy="4565269"/>
        </p:xfrm>
        <a:graphic>
          <a:graphicData uri="http://schemas.openxmlformats.org/drawingml/2006/table">
            <a:tbl>
              <a:tblPr firstRow="1" bandRow="1">
                <a:tableStyleId>{5C22544A-7EE6-4342-B048-85BDC9FD1C3A}</a:tableStyleId>
              </a:tblPr>
              <a:tblGrid>
                <a:gridCol w="2069737">
                  <a:extLst>
                    <a:ext uri="{9D8B030D-6E8A-4147-A177-3AD203B41FA5}">
                      <a16:colId xmlns:a16="http://schemas.microsoft.com/office/drawing/2014/main" val="3040055017"/>
                    </a:ext>
                  </a:extLst>
                </a:gridCol>
                <a:gridCol w="1861241">
                  <a:extLst>
                    <a:ext uri="{9D8B030D-6E8A-4147-A177-3AD203B41FA5}">
                      <a16:colId xmlns:a16="http://schemas.microsoft.com/office/drawing/2014/main" val="3177841314"/>
                    </a:ext>
                  </a:extLst>
                </a:gridCol>
                <a:gridCol w="3827282">
                  <a:extLst>
                    <a:ext uri="{9D8B030D-6E8A-4147-A177-3AD203B41FA5}">
                      <a16:colId xmlns:a16="http://schemas.microsoft.com/office/drawing/2014/main" val="125772066"/>
                    </a:ext>
                  </a:extLst>
                </a:gridCol>
                <a:gridCol w="2420724">
                  <a:extLst>
                    <a:ext uri="{9D8B030D-6E8A-4147-A177-3AD203B41FA5}">
                      <a16:colId xmlns:a16="http://schemas.microsoft.com/office/drawing/2014/main" val="1884061281"/>
                    </a:ext>
                  </a:extLst>
                </a:gridCol>
                <a:gridCol w="1067195">
                  <a:extLst>
                    <a:ext uri="{9D8B030D-6E8A-4147-A177-3AD203B41FA5}">
                      <a16:colId xmlns:a16="http://schemas.microsoft.com/office/drawing/2014/main" val="2545096729"/>
                    </a:ext>
                  </a:extLst>
                </a:gridCol>
              </a:tblGrid>
              <a:tr h="359467">
                <a:tc>
                  <a:txBody>
                    <a:bodyPr/>
                    <a:lstStyle/>
                    <a:p>
                      <a:r>
                        <a:rPr lang="en-GB" sz="1200" dirty="0">
                          <a:solidFill>
                            <a:schemeClr val="bg1"/>
                          </a:solidFill>
                          <a:latin typeface="Aptos" panose="020B0004020202020204" pitchFamily="34" charset="0"/>
                        </a:rPr>
                        <a:t>Ticket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GB" sz="1200">
                          <a:solidFill>
                            <a:schemeClr val="bg1"/>
                          </a:solidFill>
                          <a:latin typeface="Aptos" panose="020B0004020202020204" pitchFamily="34" charset="0"/>
                        </a:rPr>
                        <a:t>Price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GB" sz="1200">
                          <a:solidFill>
                            <a:schemeClr val="bg1"/>
                          </a:solidFill>
                          <a:latin typeface="Aptos" panose="020B0004020202020204" pitchFamily="34" charset="0"/>
                        </a:rPr>
                        <a:t>Area of acceptance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GB" sz="1200">
                          <a:solidFill>
                            <a:schemeClr val="bg1"/>
                          </a:solidFill>
                          <a:latin typeface="Aptos" panose="020B0004020202020204" pitchFamily="34" charset="0"/>
                        </a:rPr>
                        <a:t>Transport mode acceptance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GB" sz="1200">
                          <a:solidFill>
                            <a:schemeClr val="bg1"/>
                          </a:solidFill>
                          <a:latin typeface="Aptos" panose="020B0004020202020204" pitchFamily="34" charset="0"/>
                        </a:rPr>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997370559"/>
                  </a:ext>
                </a:extLst>
              </a:tr>
              <a:tr h="860188">
                <a:tc>
                  <a:txBody>
                    <a:bodyPr/>
                    <a:lstStyle/>
                    <a:p>
                      <a:r>
                        <a:rPr lang="en-GB" sz="1200" dirty="0">
                          <a:solidFill>
                            <a:schemeClr val="tx1"/>
                          </a:solidFill>
                          <a:latin typeface="Aptos" panose="020B0004020202020204" pitchFamily="34" charset="0"/>
                          <a:hlinkClick r:id="rId2"/>
                        </a:rPr>
                        <a:t>21 &amp; Under single bus ticket</a:t>
                      </a:r>
                      <a:r>
                        <a:rPr lang="en-GB" sz="1200" dirty="0">
                          <a:solidFill>
                            <a:schemeClr val="tx1"/>
                          </a:solidFill>
                          <a:latin typeface="Aptos" panose="020B0004020202020204" pitchFamily="34" charset="0"/>
                        </a:rPr>
                        <a:t> </a:t>
                      </a:r>
                    </a:p>
                    <a:p>
                      <a:endParaRPr lang="en-GB" sz="1200" dirty="0">
                        <a:solidFill>
                          <a:schemeClr val="tx1"/>
                        </a:solidFill>
                        <a:latin typeface="Aptos" panose="020B0004020202020204" pitchFamily="34" charset="0"/>
                      </a:endParaRPr>
                    </a:p>
                    <a:p>
                      <a:endParaRPr lang="en-GB" sz="1200" dirty="0">
                        <a:solidFill>
                          <a:schemeClr val="tx1"/>
                        </a:solidFill>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Aptos" panose="020B0004020202020204" pitchFamily="34" charset="0"/>
                          <a:ea typeface="+mn-ea"/>
                          <a:cs typeface="+mn-cs"/>
                        </a:rPr>
                        <a:t>Buy on bus or app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a:solidFill>
                            <a:schemeClr val="accent3"/>
                          </a:solidFill>
                          <a:latin typeface="Aptos" panose="020B00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200" dirty="0">
                          <a:solidFill>
                            <a:schemeClr val="tx1"/>
                          </a:solidFill>
                          <a:latin typeface="Aptos" panose="020B0004020202020204" pitchFamily="34" charset="0"/>
                        </a:rPr>
                        <a:t>Durham</a:t>
                      </a:r>
                    </a:p>
                    <a:p>
                      <a:pPr marL="285750" indent="-285750">
                        <a:buFont typeface="Arial" panose="020B0604020202020204" pitchFamily="34" charset="0"/>
                        <a:buChar char="•"/>
                      </a:pPr>
                      <a:r>
                        <a:rPr lang="en-GB" sz="1200" dirty="0">
                          <a:solidFill>
                            <a:schemeClr val="tx1"/>
                          </a:solidFill>
                          <a:latin typeface="Aptos" panose="020B0004020202020204" pitchFamily="34" charset="0"/>
                        </a:rPr>
                        <a:t>Northumberland</a:t>
                      </a:r>
                    </a:p>
                    <a:p>
                      <a:pPr marL="285750" indent="-285750">
                        <a:buFont typeface="Arial" panose="020B0604020202020204" pitchFamily="34" charset="0"/>
                        <a:buChar char="•"/>
                      </a:pPr>
                      <a:r>
                        <a:rPr lang="en-GB" sz="1200" dirty="0">
                          <a:solidFill>
                            <a:schemeClr val="tx1"/>
                          </a:solidFill>
                          <a:latin typeface="Aptos" panose="020B0004020202020204" pitchFamily="34" charset="0"/>
                        </a:rPr>
                        <a:t>Tyne &amp; Wear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latin typeface="Aptos" panose="020B0004020202020204" pitchFamily="34" charset="0"/>
                        </a:rPr>
                        <a:t>Cross boundary bus services into Tees Valley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solidFill>
                          <a:schemeClr val="tx1"/>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ptos" panose="020B0004020202020204" pitchFamily="34" charset="0"/>
                        </a:rPr>
                        <a:t>Under 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2521481"/>
                  </a:ext>
                </a:extLst>
              </a:tr>
              <a:tr h="812400">
                <a:tc>
                  <a:txBody>
                    <a:bodyPr/>
                    <a:lstStyle/>
                    <a:p>
                      <a:r>
                        <a:rPr lang="en-GB" sz="1200" dirty="0">
                          <a:solidFill>
                            <a:schemeClr val="tx1"/>
                          </a:solidFill>
                          <a:latin typeface="Aptos" panose="020B0004020202020204" pitchFamily="34" charset="0"/>
                          <a:hlinkClick r:id="rId2"/>
                        </a:rPr>
                        <a:t>21 &amp; Under multi-modal day ticket</a:t>
                      </a:r>
                      <a:r>
                        <a:rPr lang="en-GB" sz="1200" dirty="0">
                          <a:solidFill>
                            <a:schemeClr val="tx1"/>
                          </a:solidFill>
                          <a:latin typeface="Aptos" panose="020B0004020202020204" pitchFamily="34" charset="0"/>
                        </a:rPr>
                        <a:t> </a:t>
                      </a:r>
                    </a:p>
                    <a:p>
                      <a:endParaRPr lang="en-GB" sz="1200" dirty="0">
                        <a:solidFill>
                          <a:schemeClr val="tx1"/>
                        </a:solidFill>
                        <a:latin typeface="Aptos" panose="020B0004020202020204" pitchFamily="34" charset="0"/>
                      </a:endParaRPr>
                    </a:p>
                    <a:p>
                      <a:r>
                        <a:rPr lang="en-GB" sz="900" dirty="0">
                          <a:solidFill>
                            <a:schemeClr val="tx1"/>
                          </a:solidFill>
                          <a:latin typeface="Aptos" panose="020B0004020202020204" pitchFamily="34" charset="0"/>
                        </a:rPr>
                        <a:t>Buy on bus, app, Metro ticket machine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a:solidFill>
                            <a:schemeClr val="accent3"/>
                          </a:solidFill>
                          <a:latin typeface="Aptos" panose="020B00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200" dirty="0">
                          <a:solidFill>
                            <a:schemeClr val="tx1"/>
                          </a:solidFill>
                          <a:latin typeface="Aptos" panose="020B0004020202020204" pitchFamily="34" charset="0"/>
                        </a:rPr>
                        <a:t>Durham</a:t>
                      </a:r>
                    </a:p>
                    <a:p>
                      <a:pPr marL="285750" indent="-285750">
                        <a:buFont typeface="Arial" panose="020B0604020202020204" pitchFamily="34" charset="0"/>
                        <a:buChar char="•"/>
                      </a:pPr>
                      <a:r>
                        <a:rPr lang="en-GB" sz="1200" dirty="0">
                          <a:solidFill>
                            <a:schemeClr val="tx1"/>
                          </a:solidFill>
                          <a:latin typeface="Aptos" panose="020B0004020202020204" pitchFamily="34" charset="0"/>
                        </a:rPr>
                        <a:t>Northumberland</a:t>
                      </a:r>
                    </a:p>
                    <a:p>
                      <a:pPr marL="285750" indent="-285750">
                        <a:buFont typeface="Arial" panose="020B0604020202020204" pitchFamily="34" charset="0"/>
                        <a:buChar char="•"/>
                      </a:pPr>
                      <a:r>
                        <a:rPr lang="en-GB" sz="1200" dirty="0">
                          <a:solidFill>
                            <a:schemeClr val="tx1"/>
                          </a:solidFill>
                          <a:latin typeface="Aptos" panose="020B0004020202020204" pitchFamily="34" charset="0"/>
                        </a:rPr>
                        <a:t>Tyne &amp; Wear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solidFill>
                          <a:schemeClr val="tx1"/>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ptos" panose="020B0004020202020204" pitchFamily="34" charset="0"/>
                        </a:rPr>
                        <a:t>Under 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3957506"/>
                  </a:ext>
                </a:extLst>
              </a:tr>
              <a:tr h="1242494">
                <a:tc>
                  <a:txBody>
                    <a:bodyPr/>
                    <a:lstStyle/>
                    <a:p>
                      <a:r>
                        <a:rPr lang="en-GB" sz="1200" dirty="0">
                          <a:solidFill>
                            <a:schemeClr val="tx1"/>
                          </a:solidFill>
                          <a:latin typeface="Aptos" panose="020B0004020202020204" pitchFamily="34" charset="0"/>
                          <a:hlinkClick r:id="rId3"/>
                        </a:rPr>
                        <a:t>Pop Blue</a:t>
                      </a:r>
                      <a:r>
                        <a:rPr lang="en-GB" sz="1200" dirty="0">
                          <a:solidFill>
                            <a:schemeClr val="tx1"/>
                          </a:solidFill>
                          <a:latin typeface="Aptos" panose="020B0004020202020204" pitchFamily="34" charset="0"/>
                        </a:rPr>
                        <a:t>*</a:t>
                      </a:r>
                    </a:p>
                    <a:p>
                      <a:endParaRPr lang="en-GB" sz="1200" dirty="0">
                        <a:solidFill>
                          <a:schemeClr val="tx1"/>
                        </a:solidFill>
                        <a:latin typeface="Aptos" panose="020B0004020202020204" pitchFamily="34" charset="0"/>
                      </a:endParaRPr>
                    </a:p>
                    <a:p>
                      <a:r>
                        <a:rPr lang="en-GB" sz="1200" kern="1200" dirty="0">
                          <a:solidFill>
                            <a:schemeClr val="tx1"/>
                          </a:solidFill>
                          <a:latin typeface="Aptos" panose="020B0004020202020204" pitchFamily="34" charset="0"/>
                          <a:ea typeface="+mn-ea"/>
                          <a:cs typeface="+mn-cs"/>
                        </a:rPr>
                        <a:t>Pay As You Go smartcard for ages 16-21</a:t>
                      </a:r>
                    </a:p>
                    <a:p>
                      <a:endParaRPr lang="en-GB" sz="1200" kern="1200" dirty="0">
                        <a:solidFill>
                          <a:schemeClr val="tx1"/>
                        </a:solidFill>
                        <a:latin typeface="Aptos" panose="020B0004020202020204" pitchFamily="34" charset="0"/>
                        <a:ea typeface="+mn-ea"/>
                        <a:cs typeface="+mn-cs"/>
                      </a:endParaRPr>
                    </a:p>
                    <a:p>
                      <a:r>
                        <a:rPr lang="en-GB" sz="900" kern="1200" dirty="0">
                          <a:solidFill>
                            <a:schemeClr val="tx1"/>
                          </a:solidFill>
                          <a:latin typeface="Aptos" panose="020B0004020202020204" pitchFamily="34" charset="0"/>
                          <a:ea typeface="+mn-ea"/>
                          <a:cs typeface="+mn-cs"/>
                        </a:rPr>
                        <a:t>Buy tickets using smartcard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Aptos" panose="020B0004020202020204" pitchFamily="34" charset="0"/>
                        </a:rPr>
                        <a:t>Metro tap on/off: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3"/>
                          </a:solidFill>
                          <a:latin typeface="Aptos" panose="020B0004020202020204" pitchFamily="34" charset="0"/>
                        </a:rPr>
                        <a:t>Single Metro - £1.00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3"/>
                          </a:solidFill>
                          <a:latin typeface="Aptos" panose="020B0004020202020204" pitchFamily="34" charset="0"/>
                        </a:rPr>
                        <a:t>All day Metro - £2.20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accent3"/>
                        </a:solidFill>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Aptos" panose="020B0004020202020204" pitchFamily="34" charset="0"/>
                        </a:rPr>
                        <a:t>Bus/ferry tickets paid for using smartcard balance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200" dirty="0">
                          <a:solidFill>
                            <a:schemeClr val="tx1"/>
                          </a:solidFill>
                          <a:latin typeface="Aptos" panose="020B0004020202020204" pitchFamily="34" charset="0"/>
                        </a:rPr>
                        <a:t>Durham</a:t>
                      </a:r>
                    </a:p>
                    <a:p>
                      <a:pPr marL="285750" indent="-285750">
                        <a:buFont typeface="Arial" panose="020B0604020202020204" pitchFamily="34" charset="0"/>
                        <a:buChar char="•"/>
                      </a:pPr>
                      <a:r>
                        <a:rPr lang="en-GB" sz="1200" dirty="0">
                          <a:solidFill>
                            <a:schemeClr val="tx1"/>
                          </a:solidFill>
                          <a:latin typeface="Aptos" panose="020B0004020202020204" pitchFamily="34" charset="0"/>
                        </a:rPr>
                        <a:t>Northumberland</a:t>
                      </a:r>
                    </a:p>
                    <a:p>
                      <a:pPr marL="285750" indent="-285750">
                        <a:buFont typeface="Arial" panose="020B0604020202020204" pitchFamily="34" charset="0"/>
                        <a:buChar char="•"/>
                      </a:pPr>
                      <a:r>
                        <a:rPr lang="en-GB" sz="1200" dirty="0">
                          <a:solidFill>
                            <a:schemeClr val="tx1"/>
                          </a:solidFill>
                          <a:latin typeface="Aptos" panose="020B0004020202020204" pitchFamily="34" charset="0"/>
                        </a:rPr>
                        <a:t>Tyne and Wear</a:t>
                      </a:r>
                    </a:p>
                    <a:p>
                      <a:pPr marL="285750" indent="-285750">
                        <a:buFont typeface="Arial" panose="020B0604020202020204" pitchFamily="34" charset="0"/>
                        <a:buChar char="•"/>
                      </a:pPr>
                      <a:r>
                        <a:rPr lang="en-GB" sz="1200" dirty="0">
                          <a:solidFill>
                            <a:schemeClr val="tx1"/>
                          </a:solidFill>
                          <a:latin typeface="Aptos" panose="020B0004020202020204" pitchFamily="34" charset="0"/>
                        </a:rPr>
                        <a:t>Tees Valley</a:t>
                      </a:r>
                    </a:p>
                    <a:p>
                      <a:pPr marL="285750" indent="-285750">
                        <a:buFont typeface="Arial" panose="020B0604020202020204" pitchFamily="34" charset="0"/>
                        <a:buChar char="•"/>
                      </a:pPr>
                      <a:r>
                        <a:rPr lang="en-GB" sz="1200" dirty="0">
                          <a:solidFill>
                            <a:schemeClr val="tx1"/>
                          </a:solidFill>
                          <a:latin typeface="Aptos" panose="020B0004020202020204" pitchFamily="34" charset="0"/>
                        </a:rPr>
                        <a:t>Northern rail services between Newcastle and Ashington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solidFill>
                          <a:schemeClr val="tx1"/>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ptos" panose="020B0004020202020204" pitchFamily="34" charset="0"/>
                        </a:rPr>
                        <a:t>Ages 16 -21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0920608"/>
                  </a:ext>
                </a:extLst>
              </a:tr>
              <a:tr h="1051341">
                <a:tc>
                  <a:txBody>
                    <a:bodyPr/>
                    <a:lstStyle/>
                    <a:p>
                      <a:r>
                        <a:rPr lang="en-GB" sz="1200" dirty="0">
                          <a:solidFill>
                            <a:schemeClr val="tx1"/>
                          </a:solidFill>
                          <a:latin typeface="Aptos" panose="020B0004020202020204" pitchFamily="34" charset="0"/>
                          <a:hlinkClick r:id="rId4"/>
                        </a:rPr>
                        <a:t>18 and Under Metro Season ticket </a:t>
                      </a:r>
                      <a:r>
                        <a:rPr lang="en-GB" sz="1200" dirty="0">
                          <a:solidFill>
                            <a:schemeClr val="tx1"/>
                          </a:solidFill>
                          <a:latin typeface="Aptos" panose="020B0004020202020204" pitchFamily="34" charset="0"/>
                        </a:rPr>
                        <a:t>**</a:t>
                      </a:r>
                    </a:p>
                    <a:p>
                      <a:endParaRPr lang="en-GB" sz="1200" dirty="0">
                        <a:solidFill>
                          <a:schemeClr val="tx1"/>
                        </a:solidFill>
                        <a:latin typeface="Aptos" panose="020B0004020202020204" pitchFamily="34" charset="0"/>
                      </a:endParaRPr>
                    </a:p>
                    <a:p>
                      <a:endParaRPr lang="en-GB" sz="1200" dirty="0">
                        <a:solidFill>
                          <a:schemeClr val="tx1"/>
                        </a:solidFill>
                        <a:latin typeface="Aptos" panose="020B0004020202020204" pitchFamily="34" charset="0"/>
                      </a:endParaRPr>
                    </a:p>
                    <a:p>
                      <a:endParaRPr lang="en-GB" sz="1200" dirty="0">
                        <a:solidFill>
                          <a:schemeClr val="tx1"/>
                        </a:solidFill>
                        <a:latin typeface="Aptos" panose="020B0004020202020204" pitchFamily="34" charset="0"/>
                      </a:endParaRPr>
                    </a:p>
                    <a:p>
                      <a:r>
                        <a:rPr lang="en-GB" sz="900" kern="1200" dirty="0">
                          <a:solidFill>
                            <a:schemeClr val="tx1"/>
                          </a:solidFill>
                          <a:latin typeface="Aptos" panose="020B0004020202020204" pitchFamily="34" charset="0"/>
                          <a:ea typeface="+mn-ea"/>
                          <a:cs typeface="+mn-cs"/>
                        </a:rPr>
                        <a:t>Use smartcard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accent3"/>
                        </a:solidFill>
                        <a:latin typeface="Aptos" panose="020B0004020202020204" pitchFamily="34" charset="0"/>
                        <a:ea typeface="+mn-ea"/>
                        <a:cs typeface="+mn-cs"/>
                      </a:endParaRPr>
                    </a:p>
                    <a:p>
                      <a:r>
                        <a:rPr lang="en-GB" sz="1200" b="1" kern="1200" dirty="0">
                          <a:solidFill>
                            <a:schemeClr val="accent3"/>
                          </a:solidFill>
                          <a:latin typeface="Aptos" panose="020B0004020202020204" pitchFamily="34" charset="0"/>
                          <a:ea typeface="+mn-ea"/>
                          <a:cs typeface="+mn-cs"/>
                        </a:rPr>
                        <a:t>Provides a 60% discount compared to an adult Metro season ticket</a:t>
                      </a:r>
                    </a:p>
                    <a:p>
                      <a:endParaRPr lang="en-GB" sz="1200" b="1" dirty="0">
                        <a:solidFill>
                          <a:schemeClr val="accent3"/>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200" dirty="0">
                          <a:solidFill>
                            <a:schemeClr val="tx1"/>
                          </a:solidFill>
                          <a:latin typeface="Aptos" panose="020B0004020202020204" pitchFamily="34" charset="0"/>
                        </a:rPr>
                        <a:t>Tyne &amp; Wear</a:t>
                      </a:r>
                    </a:p>
                    <a:p>
                      <a:pPr marL="285750" indent="-285750">
                        <a:buFont typeface="Arial" panose="020B0604020202020204" pitchFamily="34" charset="0"/>
                        <a:buChar char="•"/>
                      </a:pPr>
                      <a:r>
                        <a:rPr lang="en-GB" sz="1200" dirty="0">
                          <a:solidFill>
                            <a:schemeClr val="tx1"/>
                          </a:solidFill>
                          <a:latin typeface="Aptos" panose="020B0004020202020204" pitchFamily="34" charset="0"/>
                        </a:rPr>
                        <a:t>Northern rail services between Newcastle and Ashington </a:t>
                      </a:r>
                    </a:p>
                    <a:p>
                      <a:pPr marL="285750" indent="-285750">
                        <a:buFont typeface="Arial" panose="020B0604020202020204" pitchFamily="34" charset="0"/>
                        <a:buChar char="•"/>
                      </a:pPr>
                      <a:r>
                        <a:rPr lang="en-GB" sz="1200" dirty="0">
                          <a:solidFill>
                            <a:schemeClr val="tx1"/>
                          </a:solidFill>
                          <a:latin typeface="Aptos" panose="020B0004020202020204" pitchFamily="34" charset="0"/>
                        </a:rPr>
                        <a:t>Northern rail services between Newcastle and Sunderland – T&amp;Cs apply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solidFill>
                          <a:schemeClr val="tx1"/>
                        </a:solidFill>
                        <a:latin typeface="Aptos" panose="020B0004020202020204" pitchFamily="34" charset="0"/>
                      </a:endParaRPr>
                    </a:p>
                    <a:p>
                      <a:endParaRPr lang="en-GB" sz="1200" dirty="0">
                        <a:solidFill>
                          <a:schemeClr val="tx1"/>
                        </a:solidFill>
                        <a:latin typeface="Aptos" panose="020B0004020202020204" pitchFamily="34" charset="0"/>
                      </a:endParaRPr>
                    </a:p>
                    <a:p>
                      <a:endParaRPr lang="en-GB" sz="1200" dirty="0">
                        <a:solidFill>
                          <a:schemeClr val="tx1"/>
                        </a:solidFill>
                        <a:latin typeface="Aptos" panose="020B0004020202020204" pitchFamily="34" charset="0"/>
                      </a:endParaRPr>
                    </a:p>
                    <a:p>
                      <a:r>
                        <a:rPr lang="en-GB" sz="1000" dirty="0">
                          <a:solidFill>
                            <a:schemeClr val="tx1"/>
                          </a:solidFill>
                          <a:latin typeface="Aptos" panose="020B0004020202020204" pitchFamily="34" charset="0"/>
                          <a:hlinkClick r:id="rId4"/>
                        </a:rPr>
                        <a:t>Small number of bus services included </a:t>
                      </a:r>
                      <a:r>
                        <a:rPr lang="en-GB" sz="1000" dirty="0">
                          <a:solidFill>
                            <a:schemeClr val="tx1"/>
                          </a:solidFill>
                          <a:latin typeface="Aptos" panose="020B0004020202020204" pitchFamily="34" charset="0"/>
                        </a:rPr>
                        <a:t>(click here)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chemeClr val="tx1"/>
                          </a:solidFill>
                          <a:latin typeface="Aptos" panose="020B0004020202020204" pitchFamily="34" charset="0"/>
                        </a:rPr>
                        <a:t>Ages 16-18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2862039"/>
                  </a:ext>
                </a:extLst>
              </a:tr>
            </a:tbl>
          </a:graphicData>
        </a:graphic>
      </p:graphicFrame>
      <p:sp>
        <p:nvSpPr>
          <p:cNvPr id="3" name="TextBox 2">
            <a:extLst>
              <a:ext uri="{FF2B5EF4-FFF2-40B4-BE49-F238E27FC236}">
                <a16:creationId xmlns:a16="http://schemas.microsoft.com/office/drawing/2014/main" id="{94954949-F1E9-8AC0-A760-C9D7866F686C}"/>
              </a:ext>
            </a:extLst>
          </p:cNvPr>
          <p:cNvSpPr txBox="1"/>
          <p:nvPr/>
        </p:nvSpPr>
        <p:spPr>
          <a:xfrm>
            <a:off x="427347" y="5686031"/>
            <a:ext cx="11337306" cy="1200329"/>
          </a:xfrm>
          <a:prstGeom prst="rect">
            <a:avLst/>
          </a:prstGeom>
          <a:noFill/>
        </p:spPr>
        <p:txBody>
          <a:bodyPr wrap="square" rtlCol="0">
            <a:spAutoFit/>
          </a:bodyPr>
          <a:lstStyle/>
          <a:p>
            <a:r>
              <a:rPr lang="en-GB" sz="1200" dirty="0">
                <a:latin typeface="Aptos" panose="020B0004020202020204" pitchFamily="34" charset="0"/>
              </a:rPr>
              <a:t>For further information on each ticket type, including validity and acceptance please click on the name of the ticket type.</a:t>
            </a:r>
          </a:p>
          <a:p>
            <a:endParaRPr lang="en-GB" sz="1200" dirty="0">
              <a:latin typeface="Aptos" panose="020B0004020202020204" pitchFamily="34" charset="0"/>
            </a:endParaRPr>
          </a:p>
          <a:p>
            <a:r>
              <a:rPr lang="en-GB" sz="1200" dirty="0">
                <a:latin typeface="Aptos" panose="020B0004020202020204" pitchFamily="34" charset="0"/>
              </a:rPr>
              <a:t>*The Pop Blue card automatically works out the cheapest Metro ticket based on the journeys you’ve made. However, it works differently for bus and ferry tickets. If travelling on more than one mode, it is usually cheaper to buy a 21 &amp; Under £3 day ticket. </a:t>
            </a:r>
          </a:p>
          <a:p>
            <a:r>
              <a:rPr lang="en-GB" sz="1200" b="1" dirty="0">
                <a:latin typeface="Aptos" panose="020B0004020202020204" pitchFamily="34" charset="0"/>
              </a:rPr>
              <a:t>**If you’re a regular public transport traveller and think a season ticket may be the best option for you, </a:t>
            </a:r>
            <a:r>
              <a:rPr lang="en-GB" sz="1200" dirty="0">
                <a:latin typeface="Aptos" panose="020B0004020202020204" pitchFamily="34" charset="0"/>
              </a:rPr>
              <a:t>please check the </a:t>
            </a:r>
            <a:r>
              <a:rPr lang="en-GB" sz="1200" dirty="0">
                <a:latin typeface="Aptos" panose="020B0004020202020204" pitchFamily="34" charset="0"/>
                <a:hlinkClick r:id="rId4"/>
              </a:rPr>
              <a:t>Nexus</a:t>
            </a:r>
            <a:r>
              <a:rPr lang="en-GB" sz="1200" dirty="0">
                <a:latin typeface="Aptos" panose="020B0004020202020204" pitchFamily="34" charset="0"/>
              </a:rPr>
              <a:t>, </a:t>
            </a:r>
            <a:r>
              <a:rPr lang="en-GB" sz="1200" dirty="0">
                <a:latin typeface="Aptos" panose="020B0004020202020204" pitchFamily="34" charset="0"/>
                <a:hlinkClick r:id="rId5"/>
              </a:rPr>
              <a:t>Network One </a:t>
            </a:r>
            <a:r>
              <a:rPr lang="en-GB" sz="1200" dirty="0">
                <a:latin typeface="Aptos" panose="020B0004020202020204" pitchFamily="34" charset="0"/>
              </a:rPr>
              <a:t>and bus operator specific websites (</a:t>
            </a:r>
            <a:r>
              <a:rPr lang="en-GB" sz="1200" dirty="0">
                <a:latin typeface="Aptos" panose="020B0004020202020204" pitchFamily="34" charset="0"/>
                <a:hlinkClick r:id="rId6"/>
              </a:rPr>
              <a:t>Go North East</a:t>
            </a:r>
            <a:r>
              <a:rPr lang="en-GB" sz="1200" dirty="0">
                <a:latin typeface="Aptos" panose="020B0004020202020204" pitchFamily="34" charset="0"/>
              </a:rPr>
              <a:t>, </a:t>
            </a:r>
            <a:r>
              <a:rPr lang="en-GB" sz="1200" dirty="0">
                <a:latin typeface="Aptos" panose="020B0004020202020204" pitchFamily="34" charset="0"/>
                <a:hlinkClick r:id="rId7"/>
              </a:rPr>
              <a:t>Arriva</a:t>
            </a:r>
            <a:r>
              <a:rPr lang="en-GB" sz="1200" dirty="0">
                <a:latin typeface="Aptos" panose="020B0004020202020204" pitchFamily="34" charset="0"/>
              </a:rPr>
              <a:t>, </a:t>
            </a:r>
            <a:r>
              <a:rPr lang="en-GB" sz="1200" dirty="0">
                <a:latin typeface="Aptos" panose="020B0004020202020204" pitchFamily="34" charset="0"/>
                <a:hlinkClick r:id="rId8"/>
              </a:rPr>
              <a:t>Stagecoach</a:t>
            </a:r>
            <a:r>
              <a:rPr lang="en-GB" sz="1200" dirty="0">
                <a:latin typeface="Aptos" panose="020B0004020202020204" pitchFamily="34" charset="0"/>
              </a:rPr>
              <a:t>) to identify which ticketing product is the most suitable for you. </a:t>
            </a:r>
          </a:p>
        </p:txBody>
      </p:sp>
      <p:pic>
        <p:nvPicPr>
          <p:cNvPr id="4" name="Graphic 3" descr="Bus with solid fill">
            <a:extLst>
              <a:ext uri="{FF2B5EF4-FFF2-40B4-BE49-F238E27FC236}">
                <a16:creationId xmlns:a16="http://schemas.microsoft.com/office/drawing/2014/main" id="{AB7B3BD1-F0F6-7484-5B57-4B1783F03C7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31400" y="1669913"/>
            <a:ext cx="629164" cy="629164"/>
          </a:xfrm>
          <a:prstGeom prst="rect">
            <a:avLst/>
          </a:prstGeom>
        </p:spPr>
      </p:pic>
      <p:sp>
        <p:nvSpPr>
          <p:cNvPr id="6" name="Rectangle 5">
            <a:extLst>
              <a:ext uri="{FF2B5EF4-FFF2-40B4-BE49-F238E27FC236}">
                <a16:creationId xmlns:a16="http://schemas.microsoft.com/office/drawing/2014/main" id="{F6CE1EC0-97A5-E9F3-2653-07753DC591E8}"/>
              </a:ext>
            </a:extLst>
          </p:cNvPr>
          <p:cNvSpPr/>
          <p:nvPr/>
        </p:nvSpPr>
        <p:spPr>
          <a:xfrm>
            <a:off x="9012453" y="1812561"/>
            <a:ext cx="457200" cy="401085"/>
          </a:xfrm>
          <a:prstGeom prst="rect">
            <a:avLst/>
          </a:prstGeom>
          <a:noFill/>
          <a:ln w="381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solidFill>
                  <a:schemeClr val="bg1">
                    <a:lumMod val="95000"/>
                  </a:schemeClr>
                </a:solidFill>
              </a:rPr>
              <a:t>M</a:t>
            </a:r>
          </a:p>
        </p:txBody>
      </p:sp>
      <p:pic>
        <p:nvPicPr>
          <p:cNvPr id="7" name="Graphic 6" descr="Cruise ship with solid fill">
            <a:extLst>
              <a:ext uri="{FF2B5EF4-FFF2-40B4-BE49-F238E27FC236}">
                <a16:creationId xmlns:a16="http://schemas.microsoft.com/office/drawing/2014/main" id="{DE271940-8DE3-628C-BA96-B4B5F48EBAD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03783" y="1680073"/>
            <a:ext cx="629164" cy="629164"/>
          </a:xfrm>
          <a:prstGeom prst="rect">
            <a:avLst/>
          </a:prstGeom>
        </p:spPr>
      </p:pic>
      <p:pic>
        <p:nvPicPr>
          <p:cNvPr id="8" name="Graphic 7" descr="Train Tracks with solid fill">
            <a:extLst>
              <a:ext uri="{FF2B5EF4-FFF2-40B4-BE49-F238E27FC236}">
                <a16:creationId xmlns:a16="http://schemas.microsoft.com/office/drawing/2014/main" id="{86F527BA-0AEA-016F-A293-FD9BB1E769D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5977" y="1698521"/>
            <a:ext cx="629164" cy="629164"/>
          </a:xfrm>
          <a:prstGeom prst="rect">
            <a:avLst/>
          </a:prstGeom>
        </p:spPr>
      </p:pic>
      <p:pic>
        <p:nvPicPr>
          <p:cNvPr id="17" name="Graphic 16" descr="Bus with solid fill">
            <a:extLst>
              <a:ext uri="{FF2B5EF4-FFF2-40B4-BE49-F238E27FC236}">
                <a16:creationId xmlns:a16="http://schemas.microsoft.com/office/drawing/2014/main" id="{B475B63E-4B9F-6C1B-35FD-2E9539B711E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31400" y="3548806"/>
            <a:ext cx="629164" cy="629164"/>
          </a:xfrm>
          <a:prstGeom prst="rect">
            <a:avLst/>
          </a:prstGeom>
        </p:spPr>
      </p:pic>
      <p:sp>
        <p:nvSpPr>
          <p:cNvPr id="18" name="Rectangle 17">
            <a:extLst>
              <a:ext uri="{FF2B5EF4-FFF2-40B4-BE49-F238E27FC236}">
                <a16:creationId xmlns:a16="http://schemas.microsoft.com/office/drawing/2014/main" id="{033D8607-8007-7A9C-0DF9-5E32965CFBA5}"/>
              </a:ext>
            </a:extLst>
          </p:cNvPr>
          <p:cNvSpPr/>
          <p:nvPr/>
        </p:nvSpPr>
        <p:spPr>
          <a:xfrm>
            <a:off x="9003808" y="3663352"/>
            <a:ext cx="457200" cy="401085"/>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solidFill>
                  <a:schemeClr val="accent3"/>
                </a:solidFill>
              </a:rPr>
              <a:t>M</a:t>
            </a:r>
          </a:p>
        </p:txBody>
      </p:sp>
      <p:pic>
        <p:nvPicPr>
          <p:cNvPr id="19" name="Graphic 18" descr="Cruise ship with solid fill">
            <a:extLst>
              <a:ext uri="{FF2B5EF4-FFF2-40B4-BE49-F238E27FC236}">
                <a16:creationId xmlns:a16="http://schemas.microsoft.com/office/drawing/2014/main" id="{16525FF1-1305-C3A1-2870-EA9DC44000E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503847" y="3514756"/>
            <a:ext cx="629164" cy="629164"/>
          </a:xfrm>
          <a:prstGeom prst="rect">
            <a:avLst/>
          </a:prstGeom>
        </p:spPr>
      </p:pic>
      <p:pic>
        <p:nvPicPr>
          <p:cNvPr id="20" name="Graphic 19" descr="Train Tracks with solid fill">
            <a:extLst>
              <a:ext uri="{FF2B5EF4-FFF2-40B4-BE49-F238E27FC236}">
                <a16:creationId xmlns:a16="http://schemas.microsoft.com/office/drawing/2014/main" id="{150C8C72-A0DA-92A0-8F9A-5DC5797FDE4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052714" y="3558455"/>
            <a:ext cx="629164" cy="629164"/>
          </a:xfrm>
          <a:prstGeom prst="rect">
            <a:avLst/>
          </a:prstGeom>
        </p:spPr>
      </p:pic>
      <p:pic>
        <p:nvPicPr>
          <p:cNvPr id="21" name="Graphic 20" descr="Bus with solid fill">
            <a:extLst>
              <a:ext uri="{FF2B5EF4-FFF2-40B4-BE49-F238E27FC236}">
                <a16:creationId xmlns:a16="http://schemas.microsoft.com/office/drawing/2014/main" id="{77C4ACE5-506C-14FD-A2C0-6426ABA7138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66093" y="2573224"/>
            <a:ext cx="629164" cy="629164"/>
          </a:xfrm>
          <a:prstGeom prst="rect">
            <a:avLst/>
          </a:prstGeom>
        </p:spPr>
      </p:pic>
      <p:sp>
        <p:nvSpPr>
          <p:cNvPr id="22" name="Rectangle 21">
            <a:extLst>
              <a:ext uri="{FF2B5EF4-FFF2-40B4-BE49-F238E27FC236}">
                <a16:creationId xmlns:a16="http://schemas.microsoft.com/office/drawing/2014/main" id="{0199D162-2B64-93E1-14E9-33E8A0CDEECD}"/>
              </a:ext>
            </a:extLst>
          </p:cNvPr>
          <p:cNvSpPr/>
          <p:nvPr/>
        </p:nvSpPr>
        <p:spPr>
          <a:xfrm>
            <a:off x="9033124" y="2650667"/>
            <a:ext cx="457200" cy="401085"/>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solidFill>
                  <a:schemeClr val="accent3"/>
                </a:solidFill>
              </a:rPr>
              <a:t>M</a:t>
            </a:r>
          </a:p>
        </p:txBody>
      </p:sp>
      <p:pic>
        <p:nvPicPr>
          <p:cNvPr id="23" name="Graphic 22" descr="Cruise ship with solid fill">
            <a:extLst>
              <a:ext uri="{FF2B5EF4-FFF2-40B4-BE49-F238E27FC236}">
                <a16:creationId xmlns:a16="http://schemas.microsoft.com/office/drawing/2014/main" id="{A82AA515-5922-55BA-BC31-83AD8771092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528191" y="2575318"/>
            <a:ext cx="629164" cy="629164"/>
          </a:xfrm>
          <a:prstGeom prst="rect">
            <a:avLst/>
          </a:prstGeom>
        </p:spPr>
      </p:pic>
      <p:pic>
        <p:nvPicPr>
          <p:cNvPr id="24" name="Graphic 23" descr="Train Tracks with solid fill">
            <a:extLst>
              <a:ext uri="{FF2B5EF4-FFF2-40B4-BE49-F238E27FC236}">
                <a16:creationId xmlns:a16="http://schemas.microsoft.com/office/drawing/2014/main" id="{0889CF65-ACC2-1FE7-E0F8-675493F62AC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61125" y="2559871"/>
            <a:ext cx="629164" cy="629164"/>
          </a:xfrm>
          <a:prstGeom prst="rect">
            <a:avLst/>
          </a:prstGeom>
        </p:spPr>
      </p:pic>
      <p:pic>
        <p:nvPicPr>
          <p:cNvPr id="29" name="Graphic 28" descr="Bus with solid fill">
            <a:extLst>
              <a:ext uri="{FF2B5EF4-FFF2-40B4-BE49-F238E27FC236}">
                <a16:creationId xmlns:a16="http://schemas.microsoft.com/office/drawing/2014/main" id="{6555D4D3-ADE4-35E0-D49A-869EDDF5F56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368388" y="4431134"/>
            <a:ext cx="629164" cy="629164"/>
          </a:xfrm>
          <a:prstGeom prst="rect">
            <a:avLst/>
          </a:prstGeom>
        </p:spPr>
      </p:pic>
      <p:sp>
        <p:nvSpPr>
          <p:cNvPr id="30" name="Rectangle 29">
            <a:extLst>
              <a:ext uri="{FF2B5EF4-FFF2-40B4-BE49-F238E27FC236}">
                <a16:creationId xmlns:a16="http://schemas.microsoft.com/office/drawing/2014/main" id="{6243519D-9FE7-F0EF-E40A-DB3041B92FFB}"/>
              </a:ext>
            </a:extLst>
          </p:cNvPr>
          <p:cNvSpPr/>
          <p:nvPr/>
        </p:nvSpPr>
        <p:spPr>
          <a:xfrm>
            <a:off x="9031155" y="4576990"/>
            <a:ext cx="457200" cy="401085"/>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solidFill>
                  <a:schemeClr val="accent3"/>
                </a:solidFill>
              </a:rPr>
              <a:t>M</a:t>
            </a:r>
          </a:p>
        </p:txBody>
      </p:sp>
      <p:pic>
        <p:nvPicPr>
          <p:cNvPr id="31" name="Graphic 30" descr="Cruise ship with solid fill">
            <a:extLst>
              <a:ext uri="{FF2B5EF4-FFF2-40B4-BE49-F238E27FC236}">
                <a16:creationId xmlns:a16="http://schemas.microsoft.com/office/drawing/2014/main" id="{37D8E141-1B53-A8EA-7C6F-58EE06EAC9D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536021" y="4462950"/>
            <a:ext cx="629164" cy="629164"/>
          </a:xfrm>
          <a:prstGeom prst="rect">
            <a:avLst/>
          </a:prstGeom>
        </p:spPr>
      </p:pic>
      <p:pic>
        <p:nvPicPr>
          <p:cNvPr id="12" name="Graphic 11" descr="Train Tracks with solid fill">
            <a:extLst>
              <a:ext uri="{FF2B5EF4-FFF2-40B4-BE49-F238E27FC236}">
                <a16:creationId xmlns:a16="http://schemas.microsoft.com/office/drawing/2014/main" id="{192FF7BE-D01A-8697-0292-EE56FE93803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089702" y="4475002"/>
            <a:ext cx="629164" cy="629164"/>
          </a:xfrm>
          <a:prstGeom prst="rect">
            <a:avLst/>
          </a:prstGeom>
        </p:spPr>
      </p:pic>
    </p:spTree>
    <p:extLst>
      <p:ext uri="{BB962C8B-B14F-4D97-AF65-F5344CB8AC3E}">
        <p14:creationId xmlns:p14="http://schemas.microsoft.com/office/powerpoint/2010/main" val="2519184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140BC-7B39-40FF-73CB-1292911525DE}"/>
              </a:ext>
            </a:extLst>
          </p:cNvPr>
          <p:cNvSpPr>
            <a:spLocks noGrp="1"/>
          </p:cNvSpPr>
          <p:nvPr>
            <p:ph type="title"/>
          </p:nvPr>
        </p:nvSpPr>
        <p:spPr>
          <a:xfrm>
            <a:off x="4259027" y="285933"/>
            <a:ext cx="10515600" cy="771920"/>
          </a:xfrm>
        </p:spPr>
        <p:txBody>
          <a:bodyPr/>
          <a:lstStyle/>
          <a:p>
            <a:r>
              <a:rPr lang="en-GB" dirty="0">
                <a:solidFill>
                  <a:schemeClr val="accent2"/>
                </a:solidFill>
                <a:latin typeface="Aptos ExtraBold" panose="020B0004020202020204" pitchFamily="34" charset="0"/>
              </a:rPr>
              <a:t>Ages 19 – 21</a:t>
            </a:r>
          </a:p>
        </p:txBody>
      </p:sp>
      <p:graphicFrame>
        <p:nvGraphicFramePr>
          <p:cNvPr id="4" name="Table 3">
            <a:extLst>
              <a:ext uri="{FF2B5EF4-FFF2-40B4-BE49-F238E27FC236}">
                <a16:creationId xmlns:a16="http://schemas.microsoft.com/office/drawing/2014/main" id="{DCCE1D10-F07B-8C79-FCE3-98498720CE3A}"/>
              </a:ext>
            </a:extLst>
          </p:cNvPr>
          <p:cNvGraphicFramePr>
            <a:graphicFrameLocks noGrp="1"/>
          </p:cNvGraphicFramePr>
          <p:nvPr>
            <p:extLst>
              <p:ext uri="{D42A27DB-BD31-4B8C-83A1-F6EECF244321}">
                <p14:modId xmlns:p14="http://schemas.microsoft.com/office/powerpoint/2010/main" val="252559184"/>
              </p:ext>
            </p:extLst>
          </p:nvPr>
        </p:nvGraphicFramePr>
        <p:xfrm>
          <a:off x="518474" y="1189307"/>
          <a:ext cx="11355518" cy="4031032"/>
        </p:xfrm>
        <a:graphic>
          <a:graphicData uri="http://schemas.openxmlformats.org/drawingml/2006/table">
            <a:tbl>
              <a:tblPr firstRow="1" bandRow="1">
                <a:tableStyleId>{5C22544A-7EE6-4342-B048-85BDC9FD1C3A}</a:tableStyleId>
              </a:tblPr>
              <a:tblGrid>
                <a:gridCol w="2301726">
                  <a:extLst>
                    <a:ext uri="{9D8B030D-6E8A-4147-A177-3AD203B41FA5}">
                      <a16:colId xmlns:a16="http://schemas.microsoft.com/office/drawing/2014/main" val="3040055017"/>
                    </a:ext>
                  </a:extLst>
                </a:gridCol>
                <a:gridCol w="2307981">
                  <a:extLst>
                    <a:ext uri="{9D8B030D-6E8A-4147-A177-3AD203B41FA5}">
                      <a16:colId xmlns:a16="http://schemas.microsoft.com/office/drawing/2014/main" val="3177841314"/>
                    </a:ext>
                  </a:extLst>
                </a:gridCol>
                <a:gridCol w="3421930">
                  <a:extLst>
                    <a:ext uri="{9D8B030D-6E8A-4147-A177-3AD203B41FA5}">
                      <a16:colId xmlns:a16="http://schemas.microsoft.com/office/drawing/2014/main" val="125772066"/>
                    </a:ext>
                  </a:extLst>
                </a:gridCol>
                <a:gridCol w="2529084">
                  <a:extLst>
                    <a:ext uri="{9D8B030D-6E8A-4147-A177-3AD203B41FA5}">
                      <a16:colId xmlns:a16="http://schemas.microsoft.com/office/drawing/2014/main" val="1884061281"/>
                    </a:ext>
                  </a:extLst>
                </a:gridCol>
                <a:gridCol w="794797">
                  <a:extLst>
                    <a:ext uri="{9D8B030D-6E8A-4147-A177-3AD203B41FA5}">
                      <a16:colId xmlns:a16="http://schemas.microsoft.com/office/drawing/2014/main" val="2545096729"/>
                    </a:ext>
                  </a:extLst>
                </a:gridCol>
              </a:tblGrid>
              <a:tr h="373432">
                <a:tc>
                  <a:txBody>
                    <a:bodyPr/>
                    <a:lstStyle/>
                    <a:p>
                      <a:r>
                        <a:rPr lang="en-GB" sz="1200" dirty="0">
                          <a:solidFill>
                            <a:schemeClr val="bg1"/>
                          </a:solidFill>
                          <a:latin typeface="Aptos" panose="020B0004020202020204" pitchFamily="34" charset="0"/>
                        </a:rPr>
                        <a:t>Ticket type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GB" sz="1200">
                          <a:solidFill>
                            <a:schemeClr val="bg1"/>
                          </a:solidFill>
                          <a:latin typeface="Aptos" panose="020B0004020202020204" pitchFamily="34" charset="0"/>
                        </a:rPr>
                        <a:t>Price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GB" sz="1200" dirty="0">
                          <a:solidFill>
                            <a:schemeClr val="bg1"/>
                          </a:solidFill>
                          <a:latin typeface="Aptos" panose="020B0004020202020204" pitchFamily="34" charset="0"/>
                        </a:rPr>
                        <a:t>Area of acceptance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GB" sz="1200">
                          <a:solidFill>
                            <a:schemeClr val="bg1"/>
                          </a:solidFill>
                          <a:latin typeface="Aptos" panose="020B0004020202020204" pitchFamily="34" charset="0"/>
                        </a:rPr>
                        <a:t>Transport mode acceptance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GB" sz="1200">
                          <a:solidFill>
                            <a:schemeClr val="bg1"/>
                          </a:solidFill>
                          <a:latin typeface="Aptos" panose="020B0004020202020204" pitchFamily="34" charset="0"/>
                        </a:rPr>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997370559"/>
                  </a:ext>
                </a:extLst>
              </a:tr>
              <a:tr h="701040">
                <a:tc>
                  <a:txBody>
                    <a:bodyPr/>
                    <a:lstStyle/>
                    <a:p>
                      <a:r>
                        <a:rPr lang="en-GB" sz="1200" dirty="0">
                          <a:solidFill>
                            <a:schemeClr val="tx1"/>
                          </a:solidFill>
                          <a:latin typeface="Aptos" panose="020B0004020202020204" pitchFamily="34" charset="0"/>
                          <a:hlinkClick r:id="rId3"/>
                        </a:rPr>
                        <a:t>21 &amp; Under single bus ticket</a:t>
                      </a:r>
                      <a:r>
                        <a:rPr lang="en-GB" sz="1200" dirty="0">
                          <a:solidFill>
                            <a:schemeClr val="tx1"/>
                          </a:solidFill>
                          <a:latin typeface="Aptos" panose="020B0004020202020204" pitchFamily="34" charset="0"/>
                        </a:rPr>
                        <a:t>  </a:t>
                      </a:r>
                      <a:endParaRPr lang="en-GB" sz="1200" kern="1200" dirty="0">
                        <a:solidFill>
                          <a:schemeClr val="tx1"/>
                        </a:solidFill>
                        <a:latin typeface="Aptos" panose="020B0004020202020204" pitchFamily="34" charset="0"/>
                        <a:ea typeface="+mn-ea"/>
                        <a:cs typeface="+mn-cs"/>
                      </a:endParaRPr>
                    </a:p>
                    <a:p>
                      <a:endParaRPr lang="en-GB" sz="1200" kern="1200" dirty="0">
                        <a:solidFill>
                          <a:schemeClr val="tx1"/>
                        </a:solidFill>
                        <a:latin typeface="Aptos" panose="020B0004020202020204" pitchFamily="34" charset="0"/>
                        <a:ea typeface="+mn-ea"/>
                        <a:cs typeface="+mn-cs"/>
                      </a:endParaRPr>
                    </a:p>
                    <a:p>
                      <a:endParaRPr lang="en-GB" sz="1200" kern="1200" dirty="0">
                        <a:solidFill>
                          <a:schemeClr val="tx1"/>
                        </a:solidFill>
                        <a:latin typeface="Aptos" panose="020B0004020202020204" pitchFamily="34" charset="0"/>
                        <a:ea typeface="+mn-ea"/>
                        <a:cs typeface="+mn-cs"/>
                      </a:endParaRPr>
                    </a:p>
                    <a:p>
                      <a:r>
                        <a:rPr lang="en-GB" sz="900" kern="1200" dirty="0">
                          <a:solidFill>
                            <a:schemeClr val="tx1"/>
                          </a:solidFill>
                          <a:latin typeface="Aptos" panose="020B0004020202020204" pitchFamily="34" charset="0"/>
                          <a:ea typeface="+mn-ea"/>
                          <a:cs typeface="+mn-cs"/>
                        </a:rPr>
                        <a:t>Buy on bus or on app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1" dirty="0">
                        <a:solidFill>
                          <a:schemeClr val="accent2"/>
                        </a:solidFill>
                        <a:latin typeface="Aptos" panose="020B0004020202020204" pitchFamily="34" charset="0"/>
                      </a:endParaRPr>
                    </a:p>
                    <a:p>
                      <a:r>
                        <a:rPr lang="en-GB" sz="1200" b="1" dirty="0">
                          <a:solidFill>
                            <a:schemeClr val="accent2"/>
                          </a:solidFill>
                          <a:latin typeface="Aptos" panose="020B00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200">
                          <a:solidFill>
                            <a:schemeClr val="tx1"/>
                          </a:solidFill>
                          <a:latin typeface="Aptos" panose="020B0004020202020204" pitchFamily="34" charset="0"/>
                        </a:rPr>
                        <a:t>Durham</a:t>
                      </a:r>
                    </a:p>
                    <a:p>
                      <a:pPr marL="285750" indent="-285750">
                        <a:buFont typeface="Arial" panose="020B0604020202020204" pitchFamily="34" charset="0"/>
                        <a:buChar char="•"/>
                      </a:pPr>
                      <a:r>
                        <a:rPr lang="en-GB" sz="1200">
                          <a:solidFill>
                            <a:schemeClr val="tx1"/>
                          </a:solidFill>
                          <a:latin typeface="Aptos" panose="020B0004020202020204" pitchFamily="34" charset="0"/>
                        </a:rPr>
                        <a:t>Northumberland</a:t>
                      </a:r>
                    </a:p>
                    <a:p>
                      <a:pPr marL="285750" indent="-285750">
                        <a:buFont typeface="Arial" panose="020B0604020202020204" pitchFamily="34" charset="0"/>
                        <a:buChar char="•"/>
                      </a:pPr>
                      <a:r>
                        <a:rPr lang="en-GB" sz="1200">
                          <a:solidFill>
                            <a:schemeClr val="tx1"/>
                          </a:solidFill>
                          <a:latin typeface="Aptos" panose="020B0004020202020204" pitchFamily="34" charset="0"/>
                        </a:rPr>
                        <a:t>Tyne &amp; Wear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ptos" panose="020B0004020202020204" pitchFamily="34" charset="0"/>
                        </a:rPr>
                        <a:t>Cross boundary bus services into Tees Valley</a:t>
                      </a:r>
                      <a:endParaRPr lang="en-GB" sz="1200" dirty="0">
                        <a:solidFill>
                          <a:schemeClr val="tx1"/>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solidFill>
                          <a:schemeClr val="tx1"/>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ptos" panose="020B0004020202020204" pitchFamily="34" charset="0"/>
                        </a:rPr>
                        <a:t>Under 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2521481"/>
                  </a:ext>
                </a:extLst>
              </a:tr>
              <a:tr h="548845">
                <a:tc>
                  <a:txBody>
                    <a:bodyPr/>
                    <a:lstStyle/>
                    <a:p>
                      <a:r>
                        <a:rPr lang="en-GB" sz="1200" dirty="0">
                          <a:solidFill>
                            <a:schemeClr val="tx1"/>
                          </a:solidFill>
                          <a:latin typeface="Aptos" panose="020B0004020202020204" pitchFamily="34" charset="0"/>
                          <a:hlinkClick r:id="rId3"/>
                        </a:rPr>
                        <a:t>21 &amp; Under multi-modal day ticket</a:t>
                      </a:r>
                      <a:r>
                        <a:rPr lang="en-GB" sz="1200" dirty="0">
                          <a:solidFill>
                            <a:schemeClr val="tx1"/>
                          </a:solidFill>
                          <a:latin typeface="Aptos" panose="020B0004020202020204" pitchFamily="34" charset="0"/>
                        </a:rPr>
                        <a:t> </a:t>
                      </a:r>
                    </a:p>
                    <a:p>
                      <a:r>
                        <a:rPr lang="en-GB" sz="1000" kern="1200" dirty="0">
                          <a:solidFill>
                            <a:schemeClr val="tx1"/>
                          </a:solidFill>
                          <a:latin typeface="Aptos" panose="020B0004020202020204" pitchFamily="34" charset="0"/>
                          <a:ea typeface="+mn-ea"/>
                          <a:cs typeface="+mn-cs"/>
                        </a:rPr>
                        <a:t>Buy on bus, app, Metro ticket machine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1" dirty="0">
                        <a:solidFill>
                          <a:schemeClr val="accent2"/>
                        </a:solidFill>
                        <a:latin typeface="Aptos" panose="020B0004020202020204" pitchFamily="34" charset="0"/>
                      </a:endParaRPr>
                    </a:p>
                    <a:p>
                      <a:r>
                        <a:rPr lang="en-GB" sz="1200" b="1" dirty="0">
                          <a:solidFill>
                            <a:schemeClr val="accent2"/>
                          </a:solidFill>
                          <a:latin typeface="Aptos" panose="020B00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200" dirty="0">
                          <a:solidFill>
                            <a:schemeClr val="tx1"/>
                          </a:solidFill>
                          <a:latin typeface="Aptos" panose="020B0004020202020204" pitchFamily="34" charset="0"/>
                        </a:rPr>
                        <a:t>Durham</a:t>
                      </a:r>
                    </a:p>
                    <a:p>
                      <a:pPr marL="285750" indent="-285750">
                        <a:buFont typeface="Arial" panose="020B0604020202020204" pitchFamily="34" charset="0"/>
                        <a:buChar char="•"/>
                      </a:pPr>
                      <a:r>
                        <a:rPr lang="en-GB" sz="1200" dirty="0">
                          <a:solidFill>
                            <a:schemeClr val="tx1"/>
                          </a:solidFill>
                          <a:latin typeface="Aptos" panose="020B0004020202020204" pitchFamily="34" charset="0"/>
                        </a:rPr>
                        <a:t>Northumberland</a:t>
                      </a:r>
                    </a:p>
                    <a:p>
                      <a:pPr marL="285750" indent="-285750">
                        <a:buFont typeface="Arial" panose="020B0604020202020204" pitchFamily="34" charset="0"/>
                        <a:buChar char="•"/>
                      </a:pPr>
                      <a:r>
                        <a:rPr lang="en-GB" sz="1200" dirty="0">
                          <a:solidFill>
                            <a:schemeClr val="tx1"/>
                          </a:solidFill>
                          <a:latin typeface="Aptos" panose="020B0004020202020204" pitchFamily="34" charset="0"/>
                        </a:rPr>
                        <a:t>Tyne &amp; Wear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solidFill>
                          <a:schemeClr val="tx1"/>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ptos" panose="020B0004020202020204" pitchFamily="34" charset="0"/>
                        </a:rPr>
                        <a:t>Under 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3957506"/>
                  </a:ext>
                </a:extLst>
              </a:tr>
              <a:tr h="689675">
                <a:tc>
                  <a:txBody>
                    <a:bodyPr/>
                    <a:lstStyle/>
                    <a:p>
                      <a:r>
                        <a:rPr lang="en-GB" sz="1200" dirty="0">
                          <a:solidFill>
                            <a:schemeClr val="tx1"/>
                          </a:solidFill>
                          <a:latin typeface="Aptos" panose="020B0004020202020204" pitchFamily="34" charset="0"/>
                          <a:hlinkClick r:id="rId4"/>
                        </a:rPr>
                        <a:t>Pop Blue</a:t>
                      </a:r>
                      <a:endParaRPr lang="en-GB" sz="1200" dirty="0">
                        <a:solidFill>
                          <a:schemeClr val="tx1"/>
                        </a:solidFill>
                        <a:latin typeface="Aptos" panose="020B0004020202020204" pitchFamily="34" charset="0"/>
                      </a:endParaRPr>
                    </a:p>
                    <a:p>
                      <a:endParaRPr lang="en-GB" sz="1200" dirty="0">
                        <a:solidFill>
                          <a:schemeClr val="tx1"/>
                        </a:solidFill>
                        <a:latin typeface="Aptos" panose="020B0004020202020204" pitchFamily="34" charset="0"/>
                      </a:endParaRPr>
                    </a:p>
                    <a:p>
                      <a:r>
                        <a:rPr lang="en-GB" sz="1200" kern="1200" dirty="0">
                          <a:solidFill>
                            <a:schemeClr val="tx1"/>
                          </a:solidFill>
                          <a:latin typeface="Aptos" panose="020B0004020202020204" pitchFamily="34" charset="0"/>
                          <a:ea typeface="+mn-ea"/>
                          <a:cs typeface="+mn-cs"/>
                        </a:rPr>
                        <a:t>Pay As You Go smartcard for ages 16-21</a:t>
                      </a:r>
                    </a:p>
                    <a:p>
                      <a:endParaRPr lang="en-GB" sz="1200" kern="1200" dirty="0">
                        <a:solidFill>
                          <a:schemeClr val="tx1"/>
                        </a:solidFill>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Aptos" panose="020B0004020202020204" pitchFamily="34" charset="0"/>
                          <a:ea typeface="+mn-ea"/>
                          <a:cs typeface="+mn-cs"/>
                        </a:rPr>
                        <a:t>Buy tickets using smartcard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Aptos" panose="020B0004020202020204" pitchFamily="34" charset="0"/>
                        </a:rPr>
                        <a:t>Metro tap on/off: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2"/>
                          </a:solidFill>
                          <a:latin typeface="Aptos" panose="020B0004020202020204" pitchFamily="34" charset="0"/>
                        </a:rPr>
                        <a:t>Single Metro - £1.00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2"/>
                          </a:solidFill>
                          <a:latin typeface="Aptos" panose="020B0004020202020204" pitchFamily="34" charset="0"/>
                        </a:rPr>
                        <a:t>All day Metro - £2.20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accent3"/>
                        </a:solidFill>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Aptos" panose="020B0004020202020204" pitchFamily="34" charset="0"/>
                        </a:rPr>
                        <a:t>Bus/ferry tickets paid for using smartcard balance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200" dirty="0">
                          <a:solidFill>
                            <a:schemeClr val="tx1"/>
                          </a:solidFill>
                          <a:latin typeface="Aptos" panose="020B0004020202020204" pitchFamily="34" charset="0"/>
                        </a:rPr>
                        <a:t>Durham</a:t>
                      </a:r>
                    </a:p>
                    <a:p>
                      <a:pPr marL="285750" indent="-285750">
                        <a:buFont typeface="Arial" panose="020B0604020202020204" pitchFamily="34" charset="0"/>
                        <a:buChar char="•"/>
                      </a:pPr>
                      <a:r>
                        <a:rPr lang="en-GB" sz="1200" dirty="0">
                          <a:solidFill>
                            <a:schemeClr val="tx1"/>
                          </a:solidFill>
                          <a:latin typeface="Aptos" panose="020B0004020202020204" pitchFamily="34" charset="0"/>
                        </a:rPr>
                        <a:t>Northumberland</a:t>
                      </a:r>
                    </a:p>
                    <a:p>
                      <a:pPr marL="285750" indent="-285750">
                        <a:buFont typeface="Arial" panose="020B0604020202020204" pitchFamily="34" charset="0"/>
                        <a:buChar char="•"/>
                      </a:pPr>
                      <a:r>
                        <a:rPr lang="en-GB" sz="1200" dirty="0">
                          <a:solidFill>
                            <a:schemeClr val="tx1"/>
                          </a:solidFill>
                          <a:latin typeface="Aptos" panose="020B0004020202020204" pitchFamily="34" charset="0"/>
                        </a:rPr>
                        <a:t>Tyne and Wear</a:t>
                      </a:r>
                    </a:p>
                    <a:p>
                      <a:pPr marL="285750" indent="-285750">
                        <a:buFont typeface="Arial" panose="020B0604020202020204" pitchFamily="34" charset="0"/>
                        <a:buChar char="•"/>
                      </a:pPr>
                      <a:r>
                        <a:rPr lang="en-GB" sz="1200" dirty="0">
                          <a:solidFill>
                            <a:schemeClr val="tx1"/>
                          </a:solidFill>
                          <a:latin typeface="Aptos" panose="020B0004020202020204" pitchFamily="34" charset="0"/>
                        </a:rPr>
                        <a:t>Tees Valley</a:t>
                      </a:r>
                    </a:p>
                    <a:p>
                      <a:pPr marL="285750" indent="-285750">
                        <a:buFont typeface="Arial" panose="020B0604020202020204" pitchFamily="34" charset="0"/>
                        <a:buChar char="•"/>
                      </a:pPr>
                      <a:r>
                        <a:rPr lang="en-GB" sz="1200" dirty="0">
                          <a:solidFill>
                            <a:schemeClr val="tx1"/>
                          </a:solidFill>
                          <a:latin typeface="Aptos" panose="020B0004020202020204" pitchFamily="34" charset="0"/>
                        </a:rPr>
                        <a:t>Northern rail services between Newcastle and Ashington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solidFill>
                          <a:schemeClr val="tx1"/>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a:solidFill>
                            <a:schemeClr val="tx1"/>
                          </a:solidFill>
                          <a:latin typeface="Aptos" panose="020B0004020202020204" pitchFamily="34" charset="0"/>
                        </a:rPr>
                        <a:t>Ages 16 -21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0920608"/>
                  </a:ext>
                </a:extLst>
              </a:tr>
              <a:tr h="3693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ptos" panose="020B0004020202020204" pitchFamily="34" charset="0"/>
                          <a:hlinkClick r:id="rId5"/>
                        </a:rPr>
                        <a:t>Student Metro season ticket </a:t>
                      </a:r>
                      <a:r>
                        <a:rPr lang="en-GB" sz="1200" dirty="0">
                          <a:solidFill>
                            <a:schemeClr val="tx1"/>
                          </a:solidFill>
                          <a:latin typeface="Aptos" panose="020B0004020202020204" pitchFamily="34" charset="0"/>
                        </a:rPr>
                        <a:t>**</a:t>
                      </a:r>
                    </a:p>
                    <a:p>
                      <a:endParaRPr lang="en-GB" sz="1200" dirty="0">
                        <a:solidFill>
                          <a:schemeClr val="tx1"/>
                        </a:solidFill>
                        <a:latin typeface="Aptos" panose="020B0004020202020204" pitchFamily="34" charset="0"/>
                        <a:hlinkClick r:id="rId5"/>
                      </a:endParaRPr>
                    </a:p>
                    <a:p>
                      <a:endParaRPr lang="en-GB" sz="1200" dirty="0">
                        <a:solidFill>
                          <a:schemeClr val="tx1"/>
                        </a:solidFill>
                        <a:latin typeface="Aptos" panose="020B0004020202020204" pitchFamily="34" charset="0"/>
                        <a:hlinkClick r:id="rId5"/>
                      </a:endParaRPr>
                    </a:p>
                    <a:p>
                      <a:endParaRPr lang="en-GB" sz="1200" dirty="0">
                        <a:solidFill>
                          <a:schemeClr val="tx1"/>
                        </a:solidFill>
                        <a:latin typeface="Aptos" panose="020B0004020202020204" pitchFamily="34" charset="0"/>
                        <a:hlinkClick r:id="rId5"/>
                      </a:endParaRPr>
                    </a:p>
                    <a:p>
                      <a:r>
                        <a:rPr lang="en-GB" sz="900" dirty="0">
                          <a:solidFill>
                            <a:schemeClr val="tx1"/>
                          </a:solidFill>
                          <a:latin typeface="Aptos" panose="020B0004020202020204" pitchFamily="34" charset="0"/>
                        </a:rPr>
                        <a:t>Use smartcard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1" kern="1200" dirty="0">
                        <a:solidFill>
                          <a:schemeClr val="accent3"/>
                        </a:solidFill>
                        <a:latin typeface="Aptos" panose="020B0004020202020204" pitchFamily="34" charset="0"/>
                        <a:ea typeface="+mn-ea"/>
                        <a:cs typeface="+mn-cs"/>
                      </a:endParaRPr>
                    </a:p>
                    <a:p>
                      <a:r>
                        <a:rPr lang="en-GB" sz="1200" b="1" kern="1200" dirty="0">
                          <a:solidFill>
                            <a:schemeClr val="accent2"/>
                          </a:solidFill>
                          <a:latin typeface="Aptos" panose="020B0004020202020204" pitchFamily="34" charset="0"/>
                          <a:ea typeface="+mn-ea"/>
                          <a:cs typeface="+mn-cs"/>
                        </a:rPr>
                        <a:t>Provides a 30% discount compared to an adult Metro season ticket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200" dirty="0">
                          <a:solidFill>
                            <a:schemeClr val="tx1"/>
                          </a:solidFill>
                          <a:latin typeface="Aptos" panose="020B0004020202020204" pitchFamily="34" charset="0"/>
                        </a:rPr>
                        <a:t>Tyne and Wear Metro</a:t>
                      </a:r>
                    </a:p>
                    <a:p>
                      <a:pPr marL="285750" indent="-285750">
                        <a:buFont typeface="Arial" panose="020B0604020202020204" pitchFamily="34" charset="0"/>
                        <a:buChar char="•"/>
                      </a:pPr>
                      <a:r>
                        <a:rPr lang="en-GB" sz="1200" dirty="0">
                          <a:solidFill>
                            <a:schemeClr val="tx1"/>
                          </a:solidFill>
                          <a:latin typeface="Aptos" panose="020B0004020202020204" pitchFamily="34" charset="0"/>
                        </a:rPr>
                        <a:t>Northern rail services between Newcastle and Ashington </a:t>
                      </a:r>
                    </a:p>
                    <a:p>
                      <a:pPr marL="285750" indent="-285750">
                        <a:buFont typeface="Arial" panose="020B0604020202020204" pitchFamily="34" charset="0"/>
                        <a:buChar char="•"/>
                      </a:pPr>
                      <a:r>
                        <a:rPr lang="en-GB" sz="1200" dirty="0">
                          <a:solidFill>
                            <a:schemeClr val="tx1"/>
                          </a:solidFill>
                          <a:latin typeface="Aptos" panose="020B0004020202020204" pitchFamily="34" charset="0"/>
                        </a:rPr>
                        <a:t>Northern rail services between Newcastle and Sunderland – T&amp;Cs apply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solidFill>
                          <a:schemeClr val="tx1"/>
                        </a:solidFill>
                        <a:latin typeface="Aptos" panose="020B0004020202020204" pitchFamily="34" charset="0"/>
                      </a:endParaRPr>
                    </a:p>
                    <a:p>
                      <a:endParaRPr lang="en-GB" sz="1200" dirty="0">
                        <a:solidFill>
                          <a:schemeClr val="tx1"/>
                        </a:solidFill>
                        <a:latin typeface="Aptos" panose="020B0004020202020204" pitchFamily="34" charset="0"/>
                      </a:endParaRPr>
                    </a:p>
                    <a:p>
                      <a:endParaRPr lang="en-GB" sz="1200" dirty="0">
                        <a:solidFill>
                          <a:schemeClr val="tx1"/>
                        </a:solidFill>
                        <a:latin typeface="Aptos" panose="020B0004020202020204" pitchFamily="34" charset="0"/>
                      </a:endParaRPr>
                    </a:p>
                    <a:p>
                      <a:r>
                        <a:rPr lang="en-GB" sz="1050" dirty="0">
                          <a:solidFill>
                            <a:schemeClr val="tx1"/>
                          </a:solidFill>
                          <a:latin typeface="Aptos" panose="020B0004020202020204" pitchFamily="34" charset="0"/>
                          <a:hlinkClick r:id="rId6"/>
                        </a:rPr>
                        <a:t>Small number of bus services included </a:t>
                      </a:r>
                      <a:r>
                        <a:rPr lang="en-GB" sz="1050" dirty="0">
                          <a:solidFill>
                            <a:schemeClr val="tx1"/>
                          </a:solidFill>
                          <a:latin typeface="Aptos" panose="020B0004020202020204" pitchFamily="34" charset="0"/>
                        </a:rPr>
                        <a:t>(click here)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chemeClr val="tx1"/>
                          </a:solidFill>
                          <a:latin typeface="Aptos" panose="020B0004020202020204" pitchFamily="34" charset="0"/>
                        </a:rPr>
                        <a:t>Student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4943411"/>
                  </a:ext>
                </a:extLst>
              </a:tr>
            </a:tbl>
          </a:graphicData>
        </a:graphic>
      </p:graphicFrame>
      <p:pic>
        <p:nvPicPr>
          <p:cNvPr id="8" name="Graphic 7" descr="Bus with solid fill">
            <a:extLst>
              <a:ext uri="{FF2B5EF4-FFF2-40B4-BE49-F238E27FC236}">
                <a16:creationId xmlns:a16="http://schemas.microsoft.com/office/drawing/2014/main" id="{A848D999-BC42-ECEF-1D37-477DE92CD8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74782" y="1598274"/>
            <a:ext cx="629164" cy="629164"/>
          </a:xfrm>
          <a:prstGeom prst="rect">
            <a:avLst/>
          </a:prstGeom>
        </p:spPr>
      </p:pic>
      <p:sp>
        <p:nvSpPr>
          <p:cNvPr id="9" name="Rectangle 8">
            <a:extLst>
              <a:ext uri="{FF2B5EF4-FFF2-40B4-BE49-F238E27FC236}">
                <a16:creationId xmlns:a16="http://schemas.microsoft.com/office/drawing/2014/main" id="{8FA5DB2A-6423-6E14-0B1F-FD5B7AE1B932}"/>
              </a:ext>
            </a:extLst>
          </p:cNvPr>
          <p:cNvSpPr/>
          <p:nvPr/>
        </p:nvSpPr>
        <p:spPr>
          <a:xfrm>
            <a:off x="9415325" y="1730889"/>
            <a:ext cx="457200" cy="401085"/>
          </a:xfrm>
          <a:prstGeom prst="rect">
            <a:avLst/>
          </a:prstGeom>
          <a:noFill/>
          <a:ln w="381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solidFill>
                  <a:schemeClr val="bg1">
                    <a:lumMod val="95000"/>
                  </a:schemeClr>
                </a:solidFill>
              </a:rPr>
              <a:t>M</a:t>
            </a:r>
          </a:p>
        </p:txBody>
      </p:sp>
      <p:pic>
        <p:nvPicPr>
          <p:cNvPr id="10" name="Graphic 9" descr="Cruise ship with solid fill">
            <a:extLst>
              <a:ext uri="{FF2B5EF4-FFF2-40B4-BE49-F238E27FC236}">
                <a16:creationId xmlns:a16="http://schemas.microsoft.com/office/drawing/2014/main" id="{9ED3470C-C914-2382-AB7B-8EAD0D47DE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84559" y="1605476"/>
            <a:ext cx="629164" cy="629164"/>
          </a:xfrm>
          <a:prstGeom prst="rect">
            <a:avLst/>
          </a:prstGeom>
        </p:spPr>
      </p:pic>
      <p:pic>
        <p:nvPicPr>
          <p:cNvPr id="11" name="Graphic 10" descr="Train Tracks with solid fill">
            <a:extLst>
              <a:ext uri="{FF2B5EF4-FFF2-40B4-BE49-F238E27FC236}">
                <a16:creationId xmlns:a16="http://schemas.microsoft.com/office/drawing/2014/main" id="{ACB565C2-C05A-419D-9B51-A3ABF11CB34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69461" y="1637661"/>
            <a:ext cx="629164" cy="629164"/>
          </a:xfrm>
          <a:prstGeom prst="rect">
            <a:avLst/>
          </a:prstGeom>
        </p:spPr>
      </p:pic>
      <p:pic>
        <p:nvPicPr>
          <p:cNvPr id="12" name="Graphic 11" descr="Bus with solid fill">
            <a:extLst>
              <a:ext uri="{FF2B5EF4-FFF2-40B4-BE49-F238E27FC236}">
                <a16:creationId xmlns:a16="http://schemas.microsoft.com/office/drawing/2014/main" id="{96EB91DC-CFA5-4167-94A8-7A65E6FEDF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78521" y="2437429"/>
            <a:ext cx="629164" cy="629164"/>
          </a:xfrm>
          <a:prstGeom prst="rect">
            <a:avLst/>
          </a:prstGeom>
        </p:spPr>
      </p:pic>
      <p:sp>
        <p:nvSpPr>
          <p:cNvPr id="13" name="Rectangle 12">
            <a:extLst>
              <a:ext uri="{FF2B5EF4-FFF2-40B4-BE49-F238E27FC236}">
                <a16:creationId xmlns:a16="http://schemas.microsoft.com/office/drawing/2014/main" id="{B58FC102-470A-CCDD-98B8-E91A8237C5C8}"/>
              </a:ext>
            </a:extLst>
          </p:cNvPr>
          <p:cNvSpPr/>
          <p:nvPr/>
        </p:nvSpPr>
        <p:spPr>
          <a:xfrm>
            <a:off x="9434312" y="2526892"/>
            <a:ext cx="457200" cy="40108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solidFill>
                  <a:schemeClr val="accent2"/>
                </a:solidFill>
              </a:rPr>
              <a:t>M</a:t>
            </a:r>
          </a:p>
        </p:txBody>
      </p:sp>
      <p:pic>
        <p:nvPicPr>
          <p:cNvPr id="14" name="Graphic 13" descr="Cruise ship with solid fill">
            <a:extLst>
              <a:ext uri="{FF2B5EF4-FFF2-40B4-BE49-F238E27FC236}">
                <a16:creationId xmlns:a16="http://schemas.microsoft.com/office/drawing/2014/main" id="{A832ABA4-0D02-989B-D819-91B8616351E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12005" y="2415642"/>
            <a:ext cx="629164" cy="629164"/>
          </a:xfrm>
          <a:prstGeom prst="rect">
            <a:avLst/>
          </a:prstGeom>
        </p:spPr>
      </p:pic>
      <p:pic>
        <p:nvPicPr>
          <p:cNvPr id="15" name="Graphic 14" descr="Train Tracks with solid fill">
            <a:extLst>
              <a:ext uri="{FF2B5EF4-FFF2-40B4-BE49-F238E27FC236}">
                <a16:creationId xmlns:a16="http://schemas.microsoft.com/office/drawing/2014/main" id="{023D0162-D93E-BAA4-8854-1C38EEE579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69461" y="2393855"/>
            <a:ext cx="629164" cy="629164"/>
          </a:xfrm>
          <a:prstGeom prst="rect">
            <a:avLst/>
          </a:prstGeom>
        </p:spPr>
      </p:pic>
      <p:pic>
        <p:nvPicPr>
          <p:cNvPr id="16" name="Graphic 15" descr="Bus with solid fill">
            <a:extLst>
              <a:ext uri="{FF2B5EF4-FFF2-40B4-BE49-F238E27FC236}">
                <a16:creationId xmlns:a16="http://schemas.microsoft.com/office/drawing/2014/main" id="{028F5D97-A6A4-188B-EEA1-AF103CF863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97237" y="3075745"/>
            <a:ext cx="629164" cy="629164"/>
          </a:xfrm>
          <a:prstGeom prst="rect">
            <a:avLst/>
          </a:prstGeom>
        </p:spPr>
      </p:pic>
      <p:sp>
        <p:nvSpPr>
          <p:cNvPr id="17" name="Rectangle 16">
            <a:extLst>
              <a:ext uri="{FF2B5EF4-FFF2-40B4-BE49-F238E27FC236}">
                <a16:creationId xmlns:a16="http://schemas.microsoft.com/office/drawing/2014/main" id="{EBB63508-D32A-A263-B958-D27ED20B164B}"/>
              </a:ext>
            </a:extLst>
          </p:cNvPr>
          <p:cNvSpPr/>
          <p:nvPr/>
        </p:nvSpPr>
        <p:spPr>
          <a:xfrm>
            <a:off x="9434606" y="3190885"/>
            <a:ext cx="457200" cy="40108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solidFill>
                  <a:schemeClr val="accent2"/>
                </a:solidFill>
              </a:rPr>
              <a:t>M</a:t>
            </a:r>
          </a:p>
        </p:txBody>
      </p:sp>
      <p:pic>
        <p:nvPicPr>
          <p:cNvPr id="18" name="Graphic 17" descr="Cruise ship with solid fill">
            <a:extLst>
              <a:ext uri="{FF2B5EF4-FFF2-40B4-BE49-F238E27FC236}">
                <a16:creationId xmlns:a16="http://schemas.microsoft.com/office/drawing/2014/main" id="{42DD95B1-3CF8-51A6-C3C7-464C82DCE23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09056" y="3058457"/>
            <a:ext cx="629164" cy="629164"/>
          </a:xfrm>
          <a:prstGeom prst="rect">
            <a:avLst/>
          </a:prstGeom>
        </p:spPr>
      </p:pic>
      <p:pic>
        <p:nvPicPr>
          <p:cNvPr id="19" name="Graphic 18" descr="Train Tracks with solid fill">
            <a:extLst>
              <a:ext uri="{FF2B5EF4-FFF2-40B4-BE49-F238E27FC236}">
                <a16:creationId xmlns:a16="http://schemas.microsoft.com/office/drawing/2014/main" id="{548115FE-07BA-93FF-1FB9-91BE54664FB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451543" y="3066593"/>
            <a:ext cx="629164" cy="629164"/>
          </a:xfrm>
          <a:prstGeom prst="rect">
            <a:avLst/>
          </a:prstGeom>
        </p:spPr>
      </p:pic>
      <p:pic>
        <p:nvPicPr>
          <p:cNvPr id="20" name="Graphic 19" descr="Bus with solid fill">
            <a:extLst>
              <a:ext uri="{FF2B5EF4-FFF2-40B4-BE49-F238E27FC236}">
                <a16:creationId xmlns:a16="http://schemas.microsoft.com/office/drawing/2014/main" id="{0F70EAF6-B49E-9E56-9D56-7B61BEF2276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773698" y="4098784"/>
            <a:ext cx="629164" cy="629164"/>
          </a:xfrm>
          <a:prstGeom prst="rect">
            <a:avLst/>
          </a:prstGeom>
        </p:spPr>
      </p:pic>
      <p:sp>
        <p:nvSpPr>
          <p:cNvPr id="21" name="Rectangle 20">
            <a:extLst>
              <a:ext uri="{FF2B5EF4-FFF2-40B4-BE49-F238E27FC236}">
                <a16:creationId xmlns:a16="http://schemas.microsoft.com/office/drawing/2014/main" id="{7183E2D8-9823-0C3A-8309-6A1B50C6E912}"/>
              </a:ext>
            </a:extLst>
          </p:cNvPr>
          <p:cNvSpPr/>
          <p:nvPr/>
        </p:nvSpPr>
        <p:spPr>
          <a:xfrm>
            <a:off x="9427359" y="4202330"/>
            <a:ext cx="457200" cy="40108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solidFill>
                  <a:schemeClr val="accent2"/>
                </a:solidFill>
              </a:rPr>
              <a:t>M</a:t>
            </a:r>
          </a:p>
        </p:txBody>
      </p:sp>
      <p:pic>
        <p:nvPicPr>
          <p:cNvPr id="22" name="Graphic 21" descr="Cruise ship with solid fill">
            <a:extLst>
              <a:ext uri="{FF2B5EF4-FFF2-40B4-BE49-F238E27FC236}">
                <a16:creationId xmlns:a16="http://schemas.microsoft.com/office/drawing/2014/main" id="{546317AC-42BF-D322-4C3E-80F730DDD1E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09056" y="4098784"/>
            <a:ext cx="629164" cy="629164"/>
          </a:xfrm>
          <a:prstGeom prst="rect">
            <a:avLst/>
          </a:prstGeom>
        </p:spPr>
      </p:pic>
      <p:pic>
        <p:nvPicPr>
          <p:cNvPr id="23" name="Graphic 22" descr="Train Tracks with solid fill">
            <a:extLst>
              <a:ext uri="{FF2B5EF4-FFF2-40B4-BE49-F238E27FC236}">
                <a16:creationId xmlns:a16="http://schemas.microsoft.com/office/drawing/2014/main" id="{20FBEEB1-9427-6FD5-3C28-3DB924EA637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451543" y="4098784"/>
            <a:ext cx="629164" cy="629164"/>
          </a:xfrm>
          <a:prstGeom prst="rect">
            <a:avLst/>
          </a:prstGeom>
        </p:spPr>
      </p:pic>
      <p:sp>
        <p:nvSpPr>
          <p:cNvPr id="28" name="TextBox 27">
            <a:extLst>
              <a:ext uri="{FF2B5EF4-FFF2-40B4-BE49-F238E27FC236}">
                <a16:creationId xmlns:a16="http://schemas.microsoft.com/office/drawing/2014/main" id="{0498FD62-1B7D-06E2-44AE-D621E135C8E6}"/>
              </a:ext>
            </a:extLst>
          </p:cNvPr>
          <p:cNvSpPr txBox="1"/>
          <p:nvPr/>
        </p:nvSpPr>
        <p:spPr>
          <a:xfrm>
            <a:off x="418241" y="5430330"/>
            <a:ext cx="11555984" cy="1200329"/>
          </a:xfrm>
          <a:prstGeom prst="rect">
            <a:avLst/>
          </a:prstGeom>
          <a:noFill/>
        </p:spPr>
        <p:txBody>
          <a:bodyPr wrap="square" rtlCol="0">
            <a:spAutoFit/>
          </a:bodyPr>
          <a:lstStyle/>
          <a:p>
            <a:r>
              <a:rPr lang="en-GB" sz="1200" dirty="0">
                <a:solidFill>
                  <a:schemeClr val="accent2"/>
                </a:solidFill>
                <a:latin typeface="Aptos" panose="020B0004020202020204" pitchFamily="34" charset="0"/>
              </a:rPr>
              <a:t>For further information on each ticket type, including validity and acceptance please click on the name of the ticket type.</a:t>
            </a:r>
          </a:p>
          <a:p>
            <a:endParaRPr lang="en-GB" sz="1200" dirty="0">
              <a:solidFill>
                <a:schemeClr val="accent2"/>
              </a:solidFill>
              <a:latin typeface="Aptos" panose="020B0004020202020204" pitchFamily="34" charset="0"/>
            </a:endParaRPr>
          </a:p>
          <a:p>
            <a:r>
              <a:rPr lang="en-GB" sz="1200" dirty="0">
                <a:solidFill>
                  <a:schemeClr val="accent2"/>
                </a:solidFill>
                <a:latin typeface="Aptos" panose="020B0004020202020204" pitchFamily="34" charset="0"/>
              </a:rPr>
              <a:t>*The Pop Blue card automatically works out the cheapest Metro ticket based on the journeys you’ve made. However, it works differently for bus and ferry tickets. If travelling on more than one mode, it is usually cheaper to buy a 21 &amp; Under £3 day ticket. </a:t>
            </a:r>
          </a:p>
          <a:p>
            <a:r>
              <a:rPr lang="en-GB" sz="1200" b="1" dirty="0">
                <a:solidFill>
                  <a:schemeClr val="accent2"/>
                </a:solidFill>
                <a:latin typeface="Aptos" panose="020B0004020202020204" pitchFamily="34" charset="0"/>
              </a:rPr>
              <a:t>**If you’re a regular public transport traveller and think a season ticket may be the best option for you, </a:t>
            </a:r>
            <a:r>
              <a:rPr lang="en-GB" sz="1200" dirty="0">
                <a:solidFill>
                  <a:schemeClr val="accent2"/>
                </a:solidFill>
                <a:latin typeface="Aptos" panose="020B0004020202020204" pitchFamily="34" charset="0"/>
              </a:rPr>
              <a:t>please check the </a:t>
            </a:r>
            <a:r>
              <a:rPr lang="en-GB" sz="1200" dirty="0">
                <a:solidFill>
                  <a:schemeClr val="accent2"/>
                </a:solidFill>
                <a:latin typeface="Aptos" panose="020B0004020202020204" pitchFamily="34" charset="0"/>
                <a:hlinkClick r:id="rId5"/>
              </a:rPr>
              <a:t>Nexus</a:t>
            </a:r>
            <a:r>
              <a:rPr lang="en-GB" sz="1200" dirty="0">
                <a:solidFill>
                  <a:schemeClr val="accent2"/>
                </a:solidFill>
                <a:latin typeface="Aptos" panose="020B0004020202020204" pitchFamily="34" charset="0"/>
              </a:rPr>
              <a:t>, </a:t>
            </a:r>
            <a:r>
              <a:rPr lang="en-GB" sz="1200" dirty="0">
                <a:solidFill>
                  <a:schemeClr val="accent2"/>
                </a:solidFill>
                <a:latin typeface="Aptos" panose="020B0004020202020204" pitchFamily="34" charset="0"/>
                <a:hlinkClick r:id="rId19">
                  <a:extLst>
                    <a:ext uri="{A12FA001-AC4F-418D-AE19-62706E023703}">
                      <ahyp:hlinkClr xmlns:ahyp="http://schemas.microsoft.com/office/drawing/2018/hyperlinkcolor" val="tx"/>
                    </a:ext>
                  </a:extLst>
                </a:hlinkClick>
              </a:rPr>
              <a:t>Network One </a:t>
            </a:r>
            <a:r>
              <a:rPr lang="en-GB" sz="1200" dirty="0">
                <a:solidFill>
                  <a:schemeClr val="accent2"/>
                </a:solidFill>
                <a:latin typeface="Aptos" panose="020B0004020202020204" pitchFamily="34" charset="0"/>
              </a:rPr>
              <a:t>and bus operator specific websites (</a:t>
            </a:r>
            <a:r>
              <a:rPr lang="en-GB" sz="1200" dirty="0">
                <a:solidFill>
                  <a:srgbClr val="0563C1"/>
                </a:solidFill>
                <a:latin typeface="Aptos" panose="020B0004020202020204" pitchFamily="34" charset="0"/>
                <a:hlinkClick r:id="rId20">
                  <a:extLst>
                    <a:ext uri="{A12FA001-AC4F-418D-AE19-62706E023703}">
                      <ahyp:hlinkClr xmlns:ahyp="http://schemas.microsoft.com/office/drawing/2018/hyperlinkcolor" val="tx"/>
                    </a:ext>
                  </a:extLst>
                </a:hlinkClick>
              </a:rPr>
              <a:t>Go </a:t>
            </a:r>
            <a:r>
              <a:rPr lang="en-GB" sz="1200" dirty="0">
                <a:solidFill>
                  <a:schemeClr val="accent2"/>
                </a:solidFill>
                <a:latin typeface="Aptos" panose="020B0004020202020204" pitchFamily="34" charset="0"/>
                <a:hlinkClick r:id="rId20">
                  <a:extLst>
                    <a:ext uri="{A12FA001-AC4F-418D-AE19-62706E023703}">
                      <ahyp:hlinkClr xmlns:ahyp="http://schemas.microsoft.com/office/drawing/2018/hyperlinkcolor" val="tx"/>
                    </a:ext>
                  </a:extLst>
                </a:hlinkClick>
              </a:rPr>
              <a:t>North East</a:t>
            </a:r>
            <a:r>
              <a:rPr lang="en-GB" sz="1200" dirty="0">
                <a:solidFill>
                  <a:schemeClr val="accent2"/>
                </a:solidFill>
                <a:latin typeface="Aptos" panose="020B0004020202020204" pitchFamily="34" charset="0"/>
              </a:rPr>
              <a:t>, </a:t>
            </a:r>
            <a:r>
              <a:rPr lang="en-GB" sz="1200" dirty="0">
                <a:solidFill>
                  <a:schemeClr val="accent2"/>
                </a:solidFill>
                <a:latin typeface="Aptos" panose="020B0004020202020204" pitchFamily="34" charset="0"/>
                <a:hlinkClick r:id="rId21">
                  <a:extLst>
                    <a:ext uri="{A12FA001-AC4F-418D-AE19-62706E023703}">
                      <ahyp:hlinkClr xmlns:ahyp="http://schemas.microsoft.com/office/drawing/2018/hyperlinkcolor" val="tx"/>
                    </a:ext>
                  </a:extLst>
                </a:hlinkClick>
              </a:rPr>
              <a:t>Arriva</a:t>
            </a:r>
            <a:r>
              <a:rPr lang="en-GB" sz="1200" dirty="0">
                <a:solidFill>
                  <a:schemeClr val="accent2"/>
                </a:solidFill>
                <a:latin typeface="Aptos" panose="020B0004020202020204" pitchFamily="34" charset="0"/>
              </a:rPr>
              <a:t>, </a:t>
            </a:r>
            <a:r>
              <a:rPr lang="en-GB" sz="1200" dirty="0">
                <a:solidFill>
                  <a:schemeClr val="accent2"/>
                </a:solidFill>
                <a:latin typeface="Aptos" panose="020B0004020202020204" pitchFamily="34" charset="0"/>
                <a:hlinkClick r:id="rId22">
                  <a:extLst>
                    <a:ext uri="{A12FA001-AC4F-418D-AE19-62706E023703}">
                      <ahyp:hlinkClr xmlns:ahyp="http://schemas.microsoft.com/office/drawing/2018/hyperlinkcolor" val="tx"/>
                    </a:ext>
                  </a:extLst>
                </a:hlinkClick>
              </a:rPr>
              <a:t>Stagecoach</a:t>
            </a:r>
            <a:r>
              <a:rPr lang="en-GB" sz="1200" dirty="0">
                <a:solidFill>
                  <a:schemeClr val="accent2"/>
                </a:solidFill>
                <a:latin typeface="Aptos" panose="020B0004020202020204" pitchFamily="34" charset="0"/>
              </a:rPr>
              <a:t>) to identify which ticketing product is the most suitable for you. </a:t>
            </a:r>
          </a:p>
        </p:txBody>
      </p:sp>
    </p:spTree>
    <p:extLst>
      <p:ext uri="{BB962C8B-B14F-4D97-AF65-F5344CB8AC3E}">
        <p14:creationId xmlns:p14="http://schemas.microsoft.com/office/powerpoint/2010/main" val="2650409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497DFB-07D5-C032-9799-DF555E4AC490}"/>
              </a:ext>
            </a:extLst>
          </p:cNvPr>
          <p:cNvSpPr/>
          <p:nvPr/>
        </p:nvSpPr>
        <p:spPr>
          <a:xfrm>
            <a:off x="244549" y="0"/>
            <a:ext cx="2913321" cy="15310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3EE419C2-3FB8-1882-5149-0FA4D1427150}"/>
              </a:ext>
            </a:extLst>
          </p:cNvPr>
          <p:cNvSpPr>
            <a:spLocks noGrp="1"/>
          </p:cNvSpPr>
          <p:nvPr>
            <p:ph type="title"/>
          </p:nvPr>
        </p:nvSpPr>
        <p:spPr>
          <a:xfrm>
            <a:off x="4199163" y="-259370"/>
            <a:ext cx="3802778" cy="771920"/>
          </a:xfrm>
        </p:spPr>
        <p:txBody>
          <a:bodyPr/>
          <a:lstStyle/>
          <a:p>
            <a:r>
              <a:rPr lang="en-GB" sz="3200" dirty="0">
                <a:solidFill>
                  <a:schemeClr val="accent1"/>
                </a:solidFill>
                <a:latin typeface="Aptos ExtraBold" panose="020B0004020202020204" pitchFamily="34" charset="0"/>
              </a:rPr>
              <a:t>Adult: 22 and over</a:t>
            </a:r>
          </a:p>
        </p:txBody>
      </p:sp>
      <p:graphicFrame>
        <p:nvGraphicFramePr>
          <p:cNvPr id="10" name="Table 9">
            <a:extLst>
              <a:ext uri="{FF2B5EF4-FFF2-40B4-BE49-F238E27FC236}">
                <a16:creationId xmlns:a16="http://schemas.microsoft.com/office/drawing/2014/main" id="{5E7D1825-2337-F958-41FE-49E41D69AC65}"/>
              </a:ext>
            </a:extLst>
          </p:cNvPr>
          <p:cNvGraphicFramePr>
            <a:graphicFrameLocks noGrp="1"/>
          </p:cNvGraphicFramePr>
          <p:nvPr>
            <p:extLst>
              <p:ext uri="{D42A27DB-BD31-4B8C-83A1-F6EECF244321}">
                <p14:modId xmlns:p14="http://schemas.microsoft.com/office/powerpoint/2010/main" val="1414057448"/>
              </p:ext>
            </p:extLst>
          </p:nvPr>
        </p:nvGraphicFramePr>
        <p:xfrm>
          <a:off x="133547" y="480303"/>
          <a:ext cx="11924906" cy="5398806"/>
        </p:xfrm>
        <a:graphic>
          <a:graphicData uri="http://schemas.openxmlformats.org/drawingml/2006/table">
            <a:tbl>
              <a:tblPr firstRow="1" bandRow="1">
                <a:tableStyleId>{5C22544A-7EE6-4342-B048-85BDC9FD1C3A}</a:tableStyleId>
              </a:tblPr>
              <a:tblGrid>
                <a:gridCol w="2128886">
                  <a:extLst>
                    <a:ext uri="{9D8B030D-6E8A-4147-A177-3AD203B41FA5}">
                      <a16:colId xmlns:a16="http://schemas.microsoft.com/office/drawing/2014/main" val="3040055017"/>
                    </a:ext>
                  </a:extLst>
                </a:gridCol>
                <a:gridCol w="2403835">
                  <a:extLst>
                    <a:ext uri="{9D8B030D-6E8A-4147-A177-3AD203B41FA5}">
                      <a16:colId xmlns:a16="http://schemas.microsoft.com/office/drawing/2014/main" val="3177841314"/>
                    </a:ext>
                  </a:extLst>
                </a:gridCol>
                <a:gridCol w="4242062">
                  <a:extLst>
                    <a:ext uri="{9D8B030D-6E8A-4147-A177-3AD203B41FA5}">
                      <a16:colId xmlns:a16="http://schemas.microsoft.com/office/drawing/2014/main" val="125772066"/>
                    </a:ext>
                  </a:extLst>
                </a:gridCol>
                <a:gridCol w="2667785">
                  <a:extLst>
                    <a:ext uri="{9D8B030D-6E8A-4147-A177-3AD203B41FA5}">
                      <a16:colId xmlns:a16="http://schemas.microsoft.com/office/drawing/2014/main" val="1884061281"/>
                    </a:ext>
                  </a:extLst>
                </a:gridCol>
                <a:gridCol w="482338">
                  <a:extLst>
                    <a:ext uri="{9D8B030D-6E8A-4147-A177-3AD203B41FA5}">
                      <a16:colId xmlns:a16="http://schemas.microsoft.com/office/drawing/2014/main" val="2545096729"/>
                    </a:ext>
                  </a:extLst>
                </a:gridCol>
              </a:tblGrid>
              <a:tr h="293584">
                <a:tc>
                  <a:txBody>
                    <a:bodyPr/>
                    <a:lstStyle/>
                    <a:p>
                      <a:r>
                        <a:rPr lang="en-GB" sz="1050" dirty="0">
                          <a:solidFill>
                            <a:schemeClr val="bg1"/>
                          </a:solidFill>
                          <a:latin typeface="Aptos" panose="020B0004020202020204" pitchFamily="34" charset="0"/>
                        </a:rPr>
                        <a:t>Ticket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GB" sz="1050">
                          <a:solidFill>
                            <a:schemeClr val="bg1"/>
                          </a:solidFill>
                          <a:latin typeface="Aptos" panose="020B0004020202020204" pitchFamily="34" charset="0"/>
                        </a:rPr>
                        <a:t>Price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GB" sz="1050">
                          <a:solidFill>
                            <a:schemeClr val="bg1"/>
                          </a:solidFill>
                          <a:latin typeface="Aptos" panose="020B0004020202020204" pitchFamily="34" charset="0"/>
                        </a:rPr>
                        <a:t>Area of acceptance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GB" sz="1050">
                          <a:solidFill>
                            <a:schemeClr val="bg1"/>
                          </a:solidFill>
                          <a:latin typeface="Aptos" panose="020B0004020202020204" pitchFamily="34" charset="0"/>
                        </a:rPr>
                        <a:t>Transport mode acceptance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GB" sz="1050">
                          <a:solidFill>
                            <a:schemeClr val="bg1"/>
                          </a:solidFill>
                          <a:latin typeface="Aptos" panose="020B0004020202020204" pitchFamily="34" charset="0"/>
                        </a:rPr>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97370559"/>
                  </a:ext>
                </a:extLst>
              </a:tr>
              <a:tr h="662895">
                <a:tc>
                  <a:txBody>
                    <a:bodyPr/>
                    <a:lstStyle/>
                    <a:p>
                      <a:r>
                        <a:rPr lang="en-GB" sz="1050" dirty="0">
                          <a:solidFill>
                            <a:schemeClr val="tx1"/>
                          </a:solidFill>
                          <a:latin typeface="Aptos" panose="020B0004020202020204" pitchFamily="34" charset="0"/>
                          <a:hlinkClick r:id="rId2"/>
                        </a:rPr>
                        <a:t>Adult single bus cap</a:t>
                      </a:r>
                      <a:endParaRPr lang="en-GB" sz="1050" dirty="0">
                        <a:solidFill>
                          <a:schemeClr val="tx1"/>
                        </a:solidFill>
                        <a:latin typeface="Aptos" panose="020B0004020202020204" pitchFamily="34" charset="0"/>
                      </a:endParaRPr>
                    </a:p>
                    <a:p>
                      <a:endParaRPr lang="en-GB" sz="1050" dirty="0">
                        <a:solidFill>
                          <a:schemeClr val="tx1"/>
                        </a:solidFill>
                        <a:latin typeface="Aptos" panose="020B0004020202020204" pitchFamily="34" charset="0"/>
                      </a:endParaRPr>
                    </a:p>
                    <a:p>
                      <a:endParaRPr lang="en-GB" sz="1050" dirty="0">
                        <a:solidFill>
                          <a:schemeClr val="tx1"/>
                        </a:solidFill>
                        <a:latin typeface="Aptos" panose="020B0004020202020204" pitchFamily="34" charset="0"/>
                      </a:endParaRPr>
                    </a:p>
                    <a:p>
                      <a:endParaRPr lang="en-GB" sz="1050" dirty="0">
                        <a:solidFill>
                          <a:schemeClr val="tx1"/>
                        </a:solidFill>
                        <a:latin typeface="Aptos" panose="020B0004020202020204" pitchFamily="34" charset="0"/>
                      </a:endParaRPr>
                    </a:p>
                    <a:p>
                      <a:r>
                        <a:rPr lang="en-GB" sz="900" dirty="0">
                          <a:solidFill>
                            <a:schemeClr val="tx1"/>
                          </a:solidFill>
                          <a:latin typeface="Aptos" panose="020B0004020202020204" pitchFamily="34" charset="0"/>
                        </a:rPr>
                        <a:t>Buy on bus and app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b="1" dirty="0">
                          <a:solidFill>
                            <a:schemeClr val="accent1"/>
                          </a:solidFill>
                          <a:latin typeface="Aptos" panose="020B0004020202020204" pitchFamily="34" charset="0"/>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050" dirty="0">
                          <a:solidFill>
                            <a:schemeClr val="tx1"/>
                          </a:solidFill>
                          <a:latin typeface="Aptos" panose="020B0004020202020204" pitchFamily="34" charset="0"/>
                        </a:rPr>
                        <a:t>Durham</a:t>
                      </a:r>
                    </a:p>
                    <a:p>
                      <a:pPr marL="285750" indent="-285750">
                        <a:buFont typeface="Arial" panose="020B0604020202020204" pitchFamily="34" charset="0"/>
                        <a:buChar char="•"/>
                      </a:pPr>
                      <a:r>
                        <a:rPr lang="en-GB" sz="1050" dirty="0">
                          <a:solidFill>
                            <a:schemeClr val="tx1"/>
                          </a:solidFill>
                          <a:latin typeface="Aptos" panose="020B0004020202020204" pitchFamily="34" charset="0"/>
                        </a:rPr>
                        <a:t>Northumberland</a:t>
                      </a:r>
                    </a:p>
                    <a:p>
                      <a:pPr marL="285750" indent="-285750">
                        <a:buFont typeface="Arial" panose="020B0604020202020204" pitchFamily="34" charset="0"/>
                        <a:buChar char="•"/>
                      </a:pPr>
                      <a:r>
                        <a:rPr lang="en-GB" sz="1050" dirty="0">
                          <a:solidFill>
                            <a:schemeClr val="tx1"/>
                          </a:solidFill>
                          <a:latin typeface="Aptos" panose="020B0004020202020204" pitchFamily="34" charset="0"/>
                        </a:rPr>
                        <a:t>Tyne and Wear</a:t>
                      </a:r>
                    </a:p>
                    <a:p>
                      <a:pPr marL="285750" indent="-285750">
                        <a:buFont typeface="Arial" panose="020B0604020202020204" pitchFamily="34" charset="0"/>
                        <a:buChar char="•"/>
                      </a:pPr>
                      <a:r>
                        <a:rPr lang="en-GB" sz="1050" dirty="0">
                          <a:solidFill>
                            <a:schemeClr val="tx1"/>
                          </a:solidFill>
                          <a:latin typeface="Aptos" panose="020B0004020202020204" pitchFamily="34" charset="0"/>
                        </a:rPr>
                        <a:t>For cross boundary services into Tees Valley and Cumbria, use the £3 national single cap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50">
                        <a:solidFill>
                          <a:schemeClr val="tx1"/>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a:solidFill>
                            <a:schemeClr val="tx1"/>
                          </a:solidFill>
                          <a:latin typeface="Aptos" panose="020B0004020202020204" pitchFamily="34" charset="0"/>
                        </a:rPr>
                        <a:t>All</a:t>
                      </a:r>
                    </a:p>
                    <a:p>
                      <a:endParaRPr lang="en-GB" sz="1050">
                        <a:solidFill>
                          <a:schemeClr val="tx1"/>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2521481"/>
                  </a:ext>
                </a:extLst>
              </a:tr>
              <a:tr h="616688">
                <a:tc>
                  <a:txBody>
                    <a:bodyPr/>
                    <a:lstStyle/>
                    <a:p>
                      <a:r>
                        <a:rPr lang="en-GB" sz="1050" dirty="0">
                          <a:solidFill>
                            <a:schemeClr val="tx1"/>
                          </a:solidFill>
                          <a:latin typeface="Aptos" panose="020B0004020202020204" pitchFamily="34" charset="0"/>
                          <a:hlinkClick r:id="rId3"/>
                        </a:rPr>
                        <a:t>Pop Pay As You Go</a:t>
                      </a:r>
                      <a:r>
                        <a:rPr lang="en-GB" sz="1050" dirty="0">
                          <a:solidFill>
                            <a:schemeClr val="tx1"/>
                          </a:solidFill>
                          <a:latin typeface="Aptos" panose="020B0004020202020204" pitchFamily="34" charset="0"/>
                        </a:rPr>
                        <a:t> Smartcard</a:t>
                      </a:r>
                    </a:p>
                    <a:p>
                      <a:endParaRPr lang="en-GB" sz="1050" dirty="0">
                        <a:solidFill>
                          <a:schemeClr val="tx1"/>
                        </a:solidFill>
                        <a:latin typeface="Aptos" panose="020B0004020202020204" pitchFamily="34" charset="0"/>
                      </a:endParaRPr>
                    </a:p>
                    <a:p>
                      <a:endParaRPr lang="en-GB" sz="1050" dirty="0">
                        <a:solidFill>
                          <a:schemeClr val="tx1"/>
                        </a:solidFill>
                        <a:latin typeface="Aptos" panose="020B0004020202020204" pitchFamily="34" charset="0"/>
                      </a:endParaRPr>
                    </a:p>
                    <a:p>
                      <a:endParaRPr lang="en-GB" sz="1050" dirty="0">
                        <a:solidFill>
                          <a:schemeClr val="tx1"/>
                        </a:solidFill>
                        <a:latin typeface="Aptos" panose="020B0004020202020204" pitchFamily="34" charset="0"/>
                      </a:endParaRPr>
                    </a:p>
                    <a:p>
                      <a:r>
                        <a:rPr lang="en-GB" sz="900" dirty="0">
                          <a:solidFill>
                            <a:schemeClr val="tx1"/>
                          </a:solidFill>
                          <a:latin typeface="Aptos" panose="020B0004020202020204" pitchFamily="34" charset="0"/>
                        </a:rPr>
                        <a:t>Buy tickets using smartcard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solidFill>
                            <a:schemeClr val="accent1"/>
                          </a:solidFill>
                          <a:latin typeface="Aptos" panose="020B0004020202020204" pitchFamily="34" charset="0"/>
                        </a:rPr>
                        <a:t>Provides discounted Metro prices compared to paper tickets.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1" dirty="0">
                        <a:solidFill>
                          <a:schemeClr val="accent3"/>
                        </a:solidFill>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dirty="0">
                          <a:solidFill>
                            <a:schemeClr val="tx1"/>
                          </a:solidFill>
                          <a:latin typeface="Aptos" panose="020B0004020202020204" pitchFamily="34" charset="0"/>
                        </a:rPr>
                        <a:t>Bus/ferry tickets paid for using smartcard balance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050" dirty="0">
                          <a:solidFill>
                            <a:schemeClr val="tx1"/>
                          </a:solidFill>
                          <a:latin typeface="Aptos" panose="020B0004020202020204" pitchFamily="34" charset="0"/>
                        </a:rPr>
                        <a:t>Tyne and Wear</a:t>
                      </a:r>
                    </a:p>
                    <a:p>
                      <a:pPr marL="285750" indent="-285750">
                        <a:buFont typeface="Arial" panose="020B0604020202020204" pitchFamily="34" charset="0"/>
                        <a:buChar char="•"/>
                      </a:pPr>
                      <a:r>
                        <a:rPr lang="en-GB" sz="1050" dirty="0">
                          <a:solidFill>
                            <a:schemeClr val="tx1"/>
                          </a:solidFill>
                          <a:latin typeface="Aptos" panose="020B0004020202020204" pitchFamily="34" charset="0"/>
                        </a:rPr>
                        <a:t>Durham</a:t>
                      </a:r>
                    </a:p>
                    <a:p>
                      <a:pPr marL="285750" indent="-285750">
                        <a:buFont typeface="Arial" panose="020B0604020202020204" pitchFamily="34" charset="0"/>
                        <a:buChar char="•"/>
                      </a:pPr>
                      <a:r>
                        <a:rPr lang="en-GB" sz="1050" dirty="0">
                          <a:solidFill>
                            <a:schemeClr val="tx1"/>
                          </a:solidFill>
                          <a:latin typeface="Aptos" panose="020B0004020202020204" pitchFamily="34" charset="0"/>
                        </a:rPr>
                        <a:t>Northumberland</a:t>
                      </a:r>
                    </a:p>
                    <a:p>
                      <a:pPr marL="285750" indent="-285750">
                        <a:buFont typeface="Arial" panose="020B0604020202020204" pitchFamily="34" charset="0"/>
                        <a:buChar char="•"/>
                      </a:pPr>
                      <a:r>
                        <a:rPr lang="en-GB" sz="1050" dirty="0">
                          <a:solidFill>
                            <a:schemeClr val="tx1"/>
                          </a:solidFill>
                          <a:latin typeface="Aptos" panose="020B0004020202020204" pitchFamily="34" charset="0"/>
                        </a:rPr>
                        <a:t>Northern services between Newcastle and Ashington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50">
                        <a:solidFill>
                          <a:schemeClr val="tx1"/>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Aptos" panose="020B0004020202020204" pitchFamily="34" charset="0"/>
                        </a:rPr>
                        <a:t>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Aptos" panose="020B0004020202020204" pitchFamily="34" charset="0"/>
                      </a:endParaRPr>
                    </a:p>
                    <a:p>
                      <a:endParaRPr lang="en-GB" sz="1050" dirty="0">
                        <a:solidFill>
                          <a:schemeClr val="tx1"/>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0920608"/>
                  </a:ext>
                </a:extLst>
              </a:tr>
              <a:tr h="433808">
                <a:tc>
                  <a:txBody>
                    <a:bodyPr/>
                    <a:lstStyle/>
                    <a:p>
                      <a:r>
                        <a:rPr lang="en-GB" sz="1050" dirty="0">
                          <a:solidFill>
                            <a:schemeClr val="tx1"/>
                          </a:solidFill>
                          <a:latin typeface="Aptos" panose="020B0004020202020204" pitchFamily="34" charset="0"/>
                          <a:hlinkClick r:id="rId4"/>
                        </a:rPr>
                        <a:t>Durham Day Rover</a:t>
                      </a:r>
                      <a:r>
                        <a:rPr lang="en-GB" sz="1050" dirty="0">
                          <a:solidFill>
                            <a:schemeClr val="tx1"/>
                          </a:solidFill>
                          <a:latin typeface="Aptos" panose="020B0004020202020204" pitchFamily="34" charset="0"/>
                        </a:rPr>
                        <a:t> </a:t>
                      </a:r>
                    </a:p>
                    <a:p>
                      <a:r>
                        <a:rPr lang="en-GB" sz="900" kern="1200" dirty="0">
                          <a:solidFill>
                            <a:schemeClr val="tx1"/>
                          </a:solidFill>
                          <a:latin typeface="Aptos" panose="020B0004020202020204" pitchFamily="34" charset="0"/>
                          <a:ea typeface="+mn-ea"/>
                          <a:cs typeface="+mn-cs"/>
                        </a:rPr>
                        <a:t>Buy on bus or app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b="1" dirty="0">
                          <a:solidFill>
                            <a:schemeClr val="accent1"/>
                          </a:solidFill>
                          <a:latin typeface="Aptos" panose="020B00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050" dirty="0">
                          <a:solidFill>
                            <a:schemeClr val="tx1"/>
                          </a:solidFill>
                          <a:latin typeface="Aptos" panose="020B0004020202020204" pitchFamily="34" charset="0"/>
                        </a:rPr>
                        <a:t>Durham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50">
                        <a:solidFill>
                          <a:schemeClr val="tx1"/>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tx1"/>
                          </a:solidFill>
                          <a:latin typeface="Aptos" panose="020B0004020202020204" pitchFamily="34" charset="0"/>
                        </a:rPr>
                        <a:t>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4943411"/>
                  </a:ext>
                </a:extLst>
              </a:tr>
              <a:tr h="442314">
                <a:tc>
                  <a:txBody>
                    <a:bodyPr/>
                    <a:lstStyle/>
                    <a:p>
                      <a:r>
                        <a:rPr lang="en-GB" sz="1050" dirty="0">
                          <a:solidFill>
                            <a:schemeClr val="tx1"/>
                          </a:solidFill>
                          <a:latin typeface="Aptos" panose="020B0004020202020204" pitchFamily="34" charset="0"/>
                          <a:hlinkClick r:id="rId4"/>
                        </a:rPr>
                        <a:t>Northumberland Day Rover</a:t>
                      </a:r>
                      <a:r>
                        <a:rPr lang="en-GB" sz="1050" dirty="0">
                          <a:solidFill>
                            <a:schemeClr val="tx1"/>
                          </a:solidFill>
                          <a:latin typeface="Aptos" panose="020B0004020202020204" pitchFamily="34" charset="0"/>
                        </a:rPr>
                        <a:t> </a:t>
                      </a:r>
                    </a:p>
                    <a:p>
                      <a:r>
                        <a:rPr lang="en-GB" sz="900" kern="1200" dirty="0">
                          <a:solidFill>
                            <a:schemeClr val="tx1"/>
                          </a:solidFill>
                          <a:latin typeface="Aptos" panose="020B0004020202020204" pitchFamily="34" charset="0"/>
                          <a:ea typeface="+mn-ea"/>
                          <a:cs typeface="+mn-cs"/>
                        </a:rPr>
                        <a:t>Buy on bus or app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b="1" dirty="0">
                          <a:solidFill>
                            <a:schemeClr val="accent1"/>
                          </a:solidFill>
                          <a:latin typeface="Aptos" panose="020B00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050" dirty="0">
                          <a:solidFill>
                            <a:schemeClr val="tx1"/>
                          </a:solidFill>
                          <a:latin typeface="Aptos" panose="020B0004020202020204" pitchFamily="34" charset="0"/>
                        </a:rPr>
                        <a:t>Northumberland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50" dirty="0">
                        <a:solidFill>
                          <a:schemeClr val="accent4"/>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a:solidFill>
                            <a:schemeClr val="tx1"/>
                          </a:solidFill>
                          <a:latin typeface="Aptos" panose="020B0004020202020204" pitchFamily="34" charset="0"/>
                        </a:rPr>
                        <a:t>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2231290"/>
                  </a:ext>
                </a:extLst>
              </a:tr>
              <a:tr h="387238">
                <a:tc>
                  <a:txBody>
                    <a:bodyPr/>
                    <a:lstStyle/>
                    <a:p>
                      <a:r>
                        <a:rPr lang="en-GB" sz="1050" dirty="0">
                          <a:solidFill>
                            <a:schemeClr val="tx1"/>
                          </a:solidFill>
                          <a:latin typeface="Aptos" panose="020B0004020202020204" pitchFamily="34" charset="0"/>
                          <a:hlinkClick r:id="rId4"/>
                        </a:rPr>
                        <a:t>Tyne and Wear Day Rover</a:t>
                      </a:r>
                      <a:r>
                        <a:rPr lang="en-GB" sz="1050" dirty="0">
                          <a:solidFill>
                            <a:schemeClr val="tx1"/>
                          </a:solidFill>
                          <a:latin typeface="Aptos" panose="020B0004020202020204" pitchFamily="34" charset="0"/>
                        </a:rPr>
                        <a:t> </a:t>
                      </a:r>
                    </a:p>
                    <a:p>
                      <a:r>
                        <a:rPr lang="en-GB" sz="900" kern="1200" dirty="0">
                          <a:solidFill>
                            <a:schemeClr val="tx1"/>
                          </a:solidFill>
                          <a:latin typeface="Aptos" panose="020B0004020202020204" pitchFamily="34" charset="0"/>
                          <a:ea typeface="+mn-ea"/>
                          <a:cs typeface="+mn-cs"/>
                        </a:rPr>
                        <a:t>Buy on bus, app, Metro ticket machine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b="1" dirty="0">
                          <a:solidFill>
                            <a:schemeClr val="accent1"/>
                          </a:solidFill>
                          <a:latin typeface="Aptos" panose="020B0004020202020204" pitchFamily="34" charset="0"/>
                        </a:rPr>
                        <a:t>£6.80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050">
                          <a:solidFill>
                            <a:schemeClr val="tx1"/>
                          </a:solidFill>
                          <a:latin typeface="Aptos" panose="020B0004020202020204" pitchFamily="34" charset="0"/>
                        </a:rPr>
                        <a:t>Tyne and Wear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ptos" panose="020B0004020202020204" pitchFamily="34" charset="0"/>
                        </a:rPr>
                        <a:t>Northern rail services between Blaydon and Sunderland</a:t>
                      </a:r>
                      <a:endParaRPr lang="en-GB" sz="1050" dirty="0">
                        <a:solidFill>
                          <a:schemeClr val="tx1"/>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50" dirty="0">
                        <a:solidFill>
                          <a:schemeClr val="accent4"/>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a:solidFill>
                            <a:schemeClr val="tx1"/>
                          </a:solidFill>
                          <a:latin typeface="Aptos" panose="020B0004020202020204" pitchFamily="34" charset="0"/>
                        </a:rPr>
                        <a:t>All</a:t>
                      </a:r>
                      <a:endParaRPr lang="en-GB" sz="1050" dirty="0">
                        <a:solidFill>
                          <a:schemeClr val="tx1"/>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6429825"/>
                  </a:ext>
                </a:extLst>
              </a:tr>
              <a:tr h="399574">
                <a:tc>
                  <a:txBody>
                    <a:bodyPr/>
                    <a:lstStyle/>
                    <a:p>
                      <a:r>
                        <a:rPr lang="en-GB" sz="1050" dirty="0">
                          <a:solidFill>
                            <a:schemeClr val="tx1"/>
                          </a:solidFill>
                          <a:latin typeface="Aptos" panose="020B0004020202020204" pitchFamily="34" charset="0"/>
                          <a:hlinkClick r:id="rId4"/>
                        </a:rPr>
                        <a:t>All Day Anywhere</a:t>
                      </a:r>
                      <a:endParaRPr lang="en-GB" sz="1050" dirty="0">
                        <a:solidFill>
                          <a:schemeClr val="tx1"/>
                        </a:solidFill>
                        <a:latin typeface="Aptos" panose="020B0004020202020204" pitchFamily="34" charset="0"/>
                      </a:endParaRPr>
                    </a:p>
                    <a:p>
                      <a:endParaRPr lang="en-GB" sz="1050" dirty="0">
                        <a:solidFill>
                          <a:schemeClr val="tx1"/>
                        </a:solidFill>
                        <a:latin typeface="Aptos" panose="020B0004020202020204" pitchFamily="34" charset="0"/>
                      </a:endParaRPr>
                    </a:p>
                    <a:p>
                      <a:endParaRPr lang="en-GB" sz="1050" dirty="0">
                        <a:solidFill>
                          <a:schemeClr val="tx1"/>
                        </a:solidFill>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Aptos" panose="020B0004020202020204" pitchFamily="34" charset="0"/>
                          <a:ea typeface="+mn-ea"/>
                          <a:cs typeface="+mn-cs"/>
                        </a:rPr>
                        <a:t>Buy on bus, app, Metro ticket machine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b="1" dirty="0">
                          <a:solidFill>
                            <a:schemeClr val="accent1"/>
                          </a:solidFill>
                          <a:latin typeface="Aptos" panose="020B0004020202020204" pitchFamily="34" charset="0"/>
                        </a:rPr>
                        <a:t>£7.50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050">
                          <a:solidFill>
                            <a:schemeClr val="tx1"/>
                          </a:solidFill>
                          <a:latin typeface="Aptos" panose="020B0004020202020204" pitchFamily="34" charset="0"/>
                        </a:rPr>
                        <a:t>Durham</a:t>
                      </a:r>
                    </a:p>
                    <a:p>
                      <a:pPr marL="285750" indent="-285750">
                        <a:buFont typeface="Arial" panose="020B0604020202020204" pitchFamily="34" charset="0"/>
                        <a:buChar char="•"/>
                      </a:pPr>
                      <a:r>
                        <a:rPr lang="en-GB" sz="1050">
                          <a:solidFill>
                            <a:schemeClr val="tx1"/>
                          </a:solidFill>
                          <a:latin typeface="Aptos" panose="020B0004020202020204" pitchFamily="34" charset="0"/>
                        </a:rPr>
                        <a:t>Northumberland</a:t>
                      </a:r>
                    </a:p>
                    <a:p>
                      <a:pPr marL="285750" indent="-285750">
                        <a:buFont typeface="Arial" panose="020B0604020202020204" pitchFamily="34" charset="0"/>
                        <a:buChar char="•"/>
                      </a:pPr>
                      <a:r>
                        <a:rPr lang="en-GB" sz="1050">
                          <a:solidFill>
                            <a:schemeClr val="tx1"/>
                          </a:solidFill>
                          <a:latin typeface="Aptos" panose="020B0004020202020204" pitchFamily="34" charset="0"/>
                        </a:rPr>
                        <a:t>Tyne and Wear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ptos" panose="020B0004020202020204" pitchFamily="34" charset="0"/>
                        </a:rPr>
                        <a:t>Northern rail services between Blaydon and Sunderland</a:t>
                      </a:r>
                      <a:endParaRPr lang="en-GB" sz="1050" dirty="0">
                        <a:solidFill>
                          <a:schemeClr val="tx1"/>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50" dirty="0">
                        <a:solidFill>
                          <a:schemeClr val="accent4"/>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dirty="0">
                          <a:solidFill>
                            <a:schemeClr val="tx1"/>
                          </a:solidFill>
                          <a:latin typeface="Aptos" panose="020B0004020202020204" pitchFamily="34" charset="0"/>
                        </a:rPr>
                        <a:t>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5376960"/>
                  </a:ext>
                </a:extLst>
              </a:tr>
              <a:tr h="0">
                <a:tc>
                  <a:txBody>
                    <a:bodyPr/>
                    <a:lstStyle/>
                    <a:p>
                      <a:r>
                        <a:rPr lang="en-GB" sz="1050" dirty="0">
                          <a:solidFill>
                            <a:schemeClr val="tx1"/>
                          </a:solidFill>
                          <a:latin typeface="Aptos" panose="020B0004020202020204" pitchFamily="34" charset="0"/>
                          <a:hlinkClick r:id="rId5"/>
                        </a:rPr>
                        <a:t>Metro Season ticket </a:t>
                      </a:r>
                      <a:r>
                        <a:rPr lang="en-GB" sz="1050" u="none" dirty="0">
                          <a:solidFill>
                            <a:schemeClr val="tx1"/>
                          </a:solidFill>
                          <a:latin typeface="Aptos" panose="020B0004020202020204" pitchFamily="34" charset="0"/>
                        </a:rPr>
                        <a:t>*</a:t>
                      </a:r>
                    </a:p>
                    <a:p>
                      <a:endParaRPr lang="en-GB" sz="1050" u="none" dirty="0">
                        <a:solidFill>
                          <a:schemeClr val="tx1"/>
                        </a:solidFill>
                        <a:latin typeface="Aptos" panose="020B0004020202020204" pitchFamily="34" charset="0"/>
                      </a:endParaRPr>
                    </a:p>
                    <a:p>
                      <a:r>
                        <a:rPr lang="en-GB" sz="900" u="none" dirty="0">
                          <a:solidFill>
                            <a:schemeClr val="tx1"/>
                          </a:solidFill>
                          <a:latin typeface="Aptos" panose="020B0004020202020204" pitchFamily="34" charset="0"/>
                        </a:rPr>
                        <a:t>Use Smartcard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1" dirty="0">
                          <a:solidFill>
                            <a:schemeClr val="accent1"/>
                          </a:solidFill>
                          <a:latin typeface="Aptos" panose="020B0004020202020204" pitchFamily="34" charset="0"/>
                        </a:rPr>
                        <a:t>Provides a discount compared to daily tickets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050" dirty="0">
                          <a:solidFill>
                            <a:schemeClr val="tx1"/>
                          </a:solidFill>
                          <a:latin typeface="Aptos" panose="020B0004020202020204" pitchFamily="34" charset="0"/>
                        </a:rPr>
                        <a:t>Tyne and Wear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solidFill>
                            <a:schemeClr val="tx1"/>
                          </a:solidFill>
                          <a:latin typeface="Aptos" panose="020B0004020202020204" pitchFamily="34" charset="0"/>
                        </a:rPr>
                        <a:t>Northern rail services between Newcastle and Sunderland – T&amp;Cs apply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GB" sz="1050" dirty="0">
                        <a:solidFill>
                          <a:schemeClr val="accent4"/>
                        </a:solidFill>
                        <a:latin typeface="Aptos" panose="020B0004020202020204" pitchFamily="34" charset="0"/>
                      </a:endParaRPr>
                    </a:p>
                    <a:p>
                      <a:endParaRPr lang="en-GB" sz="1050" dirty="0">
                        <a:solidFill>
                          <a:schemeClr val="accent4"/>
                        </a:solidFill>
                        <a:latin typeface="Aptos" panose="020B0004020202020204" pitchFamily="34" charset="0"/>
                      </a:endParaRPr>
                    </a:p>
                    <a:p>
                      <a:endParaRPr lang="en-GB" sz="1050" dirty="0">
                        <a:solidFill>
                          <a:schemeClr val="accent4"/>
                        </a:solidFill>
                        <a:latin typeface="Aptos" panose="020B0004020202020204" pitchFamily="34" charset="0"/>
                      </a:endParaRPr>
                    </a:p>
                    <a:p>
                      <a:endParaRPr lang="en-GB" sz="1050" dirty="0">
                        <a:solidFill>
                          <a:schemeClr val="accent4"/>
                        </a:solidFill>
                        <a:latin typeface="Aptos" panose="020B0004020202020204" pitchFamily="34" charset="0"/>
                      </a:endParaRPr>
                    </a:p>
                    <a:p>
                      <a:endParaRPr lang="en-GB" sz="1050" dirty="0">
                        <a:solidFill>
                          <a:schemeClr val="tx1"/>
                        </a:solidFill>
                        <a:latin typeface="Aptos" panose="020B0004020202020204" pitchFamily="34" charset="0"/>
                      </a:endParaRPr>
                    </a:p>
                    <a:p>
                      <a:r>
                        <a:rPr lang="en-GB" sz="1050" dirty="0">
                          <a:solidFill>
                            <a:schemeClr val="tx1"/>
                          </a:solidFill>
                          <a:latin typeface="Aptos" panose="020B0004020202020204" pitchFamily="34" charset="0"/>
                          <a:hlinkClick r:id="rId6"/>
                        </a:rPr>
                        <a:t>Small number of bus services included </a:t>
                      </a:r>
                      <a:r>
                        <a:rPr lang="en-GB" sz="1050" dirty="0">
                          <a:solidFill>
                            <a:schemeClr val="tx1"/>
                          </a:solidFill>
                          <a:latin typeface="Aptos" panose="020B0004020202020204" pitchFamily="34" charset="0"/>
                        </a:rPr>
                        <a:t>(click here)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dirty="0">
                          <a:solidFill>
                            <a:schemeClr val="tx1"/>
                          </a:solidFill>
                          <a:latin typeface="Aptos" panose="020B0004020202020204" pitchFamily="34" charset="0"/>
                        </a:rPr>
                        <a:t>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97829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Aptos" panose="020B0004020202020204" pitchFamily="34" charset="0"/>
                          <a:hlinkClick r:id="rId7"/>
                        </a:rPr>
                        <a:t>Corporate Metro Season ticket </a:t>
                      </a:r>
                      <a:r>
                        <a:rPr lang="en-GB" sz="1050" dirty="0">
                          <a:solidFill>
                            <a:schemeClr val="tx1"/>
                          </a:solidFill>
                          <a:latin typeface="Aptos" panose="020B00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u="none" dirty="0">
                        <a:solidFill>
                          <a:schemeClr val="tx1"/>
                        </a:solidFill>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u="none" dirty="0">
                        <a:solidFill>
                          <a:schemeClr val="tx1"/>
                        </a:solidFill>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u="none" dirty="0">
                          <a:solidFill>
                            <a:schemeClr val="tx1"/>
                          </a:solidFill>
                          <a:latin typeface="Aptos" panose="020B0004020202020204" pitchFamily="34" charset="0"/>
                        </a:rPr>
                        <a:t>Use Smartcard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1" dirty="0">
                          <a:solidFill>
                            <a:schemeClr val="accent1"/>
                          </a:solidFill>
                          <a:latin typeface="Aptos" panose="020B0004020202020204" pitchFamily="34" charset="0"/>
                        </a:rPr>
                        <a:t>Provides a discount compared to daily tickets </a:t>
                      </a:r>
                      <a:r>
                        <a:rPr lang="en-GB" sz="1050" b="0" dirty="0">
                          <a:solidFill>
                            <a:schemeClr val="accent1"/>
                          </a:solidFill>
                          <a:latin typeface="Aptos" panose="020B0004020202020204" pitchFamily="34" charset="0"/>
                        </a:rPr>
                        <a:t>which is offered through salary sacrifice for participating employers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050" dirty="0">
                          <a:solidFill>
                            <a:schemeClr val="tx1"/>
                          </a:solidFill>
                        </a:rPr>
                        <a:t>Tyne and Wear</a:t>
                      </a:r>
                    </a:p>
                    <a:p>
                      <a:pPr marL="285750" indent="-285750">
                        <a:buFont typeface="Arial" panose="020B0604020202020204" pitchFamily="34" charset="0"/>
                        <a:buChar char="•"/>
                      </a:pPr>
                      <a:r>
                        <a:rPr lang="en-GB" sz="1050" dirty="0">
                          <a:solidFill>
                            <a:schemeClr val="tx1"/>
                          </a:solidFill>
                        </a:rPr>
                        <a:t>Northern services between Newcastle and Ashington</a:t>
                      </a:r>
                    </a:p>
                    <a:p>
                      <a:pPr marL="285750" indent="-285750">
                        <a:buFont typeface="Arial" panose="020B0604020202020204" pitchFamily="34" charset="0"/>
                        <a:buChar char="•"/>
                      </a:pPr>
                      <a:r>
                        <a:rPr lang="en-GB" sz="1050" dirty="0">
                          <a:solidFill>
                            <a:schemeClr val="tx1"/>
                          </a:solidFill>
                        </a:rPr>
                        <a:t>Northern services between Newcastle and Sunderland – T&amp;Cs apply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50" dirty="0">
                        <a:solidFill>
                          <a:schemeClr val="tx1"/>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50" dirty="0">
                        <a:solidFill>
                          <a:schemeClr val="tx1"/>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0287535"/>
                  </a:ext>
                </a:extLst>
              </a:tr>
            </a:tbl>
          </a:graphicData>
        </a:graphic>
      </p:graphicFrame>
      <p:sp>
        <p:nvSpPr>
          <p:cNvPr id="12" name="TextBox 11">
            <a:extLst>
              <a:ext uri="{FF2B5EF4-FFF2-40B4-BE49-F238E27FC236}">
                <a16:creationId xmlns:a16="http://schemas.microsoft.com/office/drawing/2014/main" id="{082B5A35-4244-1869-6F21-C390AD0732B0}"/>
              </a:ext>
            </a:extLst>
          </p:cNvPr>
          <p:cNvSpPr txBox="1"/>
          <p:nvPr/>
        </p:nvSpPr>
        <p:spPr>
          <a:xfrm>
            <a:off x="97336" y="5900439"/>
            <a:ext cx="11997327" cy="1031051"/>
          </a:xfrm>
          <a:prstGeom prst="rect">
            <a:avLst/>
          </a:prstGeom>
          <a:noFill/>
        </p:spPr>
        <p:txBody>
          <a:bodyPr wrap="square" rtlCol="0">
            <a:spAutoFit/>
          </a:bodyPr>
          <a:lstStyle/>
          <a:p>
            <a:r>
              <a:rPr lang="en-GB" sz="1200" dirty="0">
                <a:solidFill>
                  <a:schemeClr val="accent1"/>
                </a:solidFill>
                <a:latin typeface="Aptos" panose="020B0004020202020204" pitchFamily="34" charset="0"/>
              </a:rPr>
              <a:t>For further information on each ticket type, including validity and acceptance please click on the name of the ticket type.</a:t>
            </a:r>
          </a:p>
          <a:p>
            <a:endParaRPr lang="en-GB" sz="1200" dirty="0">
              <a:solidFill>
                <a:schemeClr val="accent1"/>
              </a:solidFill>
              <a:latin typeface="Aptos" panose="020B0004020202020204" pitchFamily="34" charset="0"/>
            </a:endParaRPr>
          </a:p>
          <a:p>
            <a:r>
              <a:rPr lang="en-GB" sz="1200" b="1" dirty="0">
                <a:solidFill>
                  <a:schemeClr val="accent1"/>
                </a:solidFill>
                <a:latin typeface="Aptos" panose="020B0004020202020204" pitchFamily="34" charset="0"/>
              </a:rPr>
              <a:t>*If you’re a regular public transport traveller and think a season ticket may be the best option for you, </a:t>
            </a:r>
            <a:r>
              <a:rPr lang="en-GB" sz="1200" dirty="0">
                <a:solidFill>
                  <a:schemeClr val="accent1"/>
                </a:solidFill>
                <a:latin typeface="Aptos" panose="020B0004020202020204" pitchFamily="34" charset="0"/>
              </a:rPr>
              <a:t>please check the </a:t>
            </a:r>
            <a:r>
              <a:rPr lang="en-GB" sz="1200" dirty="0">
                <a:solidFill>
                  <a:schemeClr val="accent1"/>
                </a:solidFill>
                <a:latin typeface="Aptos" panose="020B0004020202020204" pitchFamily="34" charset="0"/>
                <a:hlinkClick r:id="rId5"/>
              </a:rPr>
              <a:t>Nexus</a:t>
            </a:r>
            <a:r>
              <a:rPr lang="en-GB" sz="1200" dirty="0">
                <a:solidFill>
                  <a:schemeClr val="accent1"/>
                </a:solidFill>
                <a:latin typeface="Aptos" panose="020B0004020202020204" pitchFamily="34" charset="0"/>
              </a:rPr>
              <a:t>, </a:t>
            </a:r>
            <a:r>
              <a:rPr lang="en-GB" sz="1200" dirty="0">
                <a:solidFill>
                  <a:schemeClr val="accent1"/>
                </a:solidFill>
                <a:latin typeface="Aptos" panose="020B0004020202020204" pitchFamily="34" charset="0"/>
                <a:hlinkClick r:id="rId8">
                  <a:extLst>
                    <a:ext uri="{A12FA001-AC4F-418D-AE19-62706E023703}">
                      <ahyp:hlinkClr xmlns:ahyp="http://schemas.microsoft.com/office/drawing/2018/hyperlinkcolor" val="tx"/>
                    </a:ext>
                  </a:extLst>
                </a:hlinkClick>
              </a:rPr>
              <a:t>Network One </a:t>
            </a:r>
            <a:r>
              <a:rPr lang="en-GB" sz="1200" dirty="0">
                <a:solidFill>
                  <a:schemeClr val="accent1"/>
                </a:solidFill>
                <a:latin typeface="Aptos" panose="020B0004020202020204" pitchFamily="34" charset="0"/>
              </a:rPr>
              <a:t>and bus operator specific websites (</a:t>
            </a:r>
            <a:r>
              <a:rPr lang="en-GB" sz="1200" dirty="0">
                <a:solidFill>
                  <a:schemeClr val="accent1"/>
                </a:solidFill>
                <a:latin typeface="Aptos" panose="020B0004020202020204" pitchFamily="34" charset="0"/>
                <a:hlinkClick r:id="rId9">
                  <a:extLst>
                    <a:ext uri="{A12FA001-AC4F-418D-AE19-62706E023703}">
                      <ahyp:hlinkClr xmlns:ahyp="http://schemas.microsoft.com/office/drawing/2018/hyperlinkcolor" val="tx"/>
                    </a:ext>
                  </a:extLst>
                </a:hlinkClick>
              </a:rPr>
              <a:t>Go North East</a:t>
            </a:r>
            <a:r>
              <a:rPr lang="en-GB" sz="1200" dirty="0">
                <a:solidFill>
                  <a:schemeClr val="accent1"/>
                </a:solidFill>
                <a:latin typeface="Aptos" panose="020B0004020202020204" pitchFamily="34" charset="0"/>
              </a:rPr>
              <a:t>, </a:t>
            </a:r>
            <a:r>
              <a:rPr lang="en-GB" sz="1200" dirty="0">
                <a:solidFill>
                  <a:schemeClr val="accent1"/>
                </a:solidFill>
                <a:latin typeface="Aptos" panose="020B0004020202020204" pitchFamily="34" charset="0"/>
                <a:hlinkClick r:id="rId10">
                  <a:extLst>
                    <a:ext uri="{A12FA001-AC4F-418D-AE19-62706E023703}">
                      <ahyp:hlinkClr xmlns:ahyp="http://schemas.microsoft.com/office/drawing/2018/hyperlinkcolor" val="tx"/>
                    </a:ext>
                  </a:extLst>
                </a:hlinkClick>
              </a:rPr>
              <a:t>Arriva</a:t>
            </a:r>
            <a:r>
              <a:rPr lang="en-GB" sz="1200" dirty="0">
                <a:solidFill>
                  <a:schemeClr val="accent1"/>
                </a:solidFill>
                <a:latin typeface="Aptos" panose="020B0004020202020204" pitchFamily="34" charset="0"/>
              </a:rPr>
              <a:t>, </a:t>
            </a:r>
            <a:r>
              <a:rPr lang="en-GB" sz="1200" dirty="0">
                <a:solidFill>
                  <a:schemeClr val="accent1"/>
                </a:solidFill>
                <a:latin typeface="Aptos" panose="020B0004020202020204" pitchFamily="34" charset="0"/>
                <a:hlinkClick r:id="rId11">
                  <a:extLst>
                    <a:ext uri="{A12FA001-AC4F-418D-AE19-62706E023703}">
                      <ahyp:hlinkClr xmlns:ahyp="http://schemas.microsoft.com/office/drawing/2018/hyperlinkcolor" val="tx"/>
                    </a:ext>
                  </a:extLst>
                </a:hlinkClick>
              </a:rPr>
              <a:t>Stagecoach</a:t>
            </a:r>
            <a:r>
              <a:rPr lang="en-GB" sz="1200" dirty="0">
                <a:solidFill>
                  <a:schemeClr val="accent1"/>
                </a:solidFill>
                <a:latin typeface="Aptos" panose="020B0004020202020204" pitchFamily="34" charset="0"/>
              </a:rPr>
              <a:t>) to identify which ticketing product is the most suitable for you. </a:t>
            </a:r>
          </a:p>
          <a:p>
            <a:endParaRPr lang="en-GB" sz="1300" b="1" dirty="0">
              <a:solidFill>
                <a:schemeClr val="accent1"/>
              </a:solidFill>
            </a:endParaRPr>
          </a:p>
        </p:txBody>
      </p:sp>
      <p:pic>
        <p:nvPicPr>
          <p:cNvPr id="13" name="Graphic 12" descr="Bus with solid fill">
            <a:extLst>
              <a:ext uri="{FF2B5EF4-FFF2-40B4-BE49-F238E27FC236}">
                <a16:creationId xmlns:a16="http://schemas.microsoft.com/office/drawing/2014/main" id="{03DB4D2A-0687-ED7F-1C77-D2E8D879F92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43234" y="886955"/>
            <a:ext cx="542260" cy="542260"/>
          </a:xfrm>
          <a:prstGeom prst="rect">
            <a:avLst/>
          </a:prstGeom>
        </p:spPr>
      </p:pic>
      <p:sp>
        <p:nvSpPr>
          <p:cNvPr id="14" name="Rectangle 13">
            <a:extLst>
              <a:ext uri="{FF2B5EF4-FFF2-40B4-BE49-F238E27FC236}">
                <a16:creationId xmlns:a16="http://schemas.microsoft.com/office/drawing/2014/main" id="{B8FF65B9-9224-61B4-5F30-D78C326F3FA4}"/>
              </a:ext>
            </a:extLst>
          </p:cNvPr>
          <p:cNvSpPr/>
          <p:nvPr/>
        </p:nvSpPr>
        <p:spPr>
          <a:xfrm>
            <a:off x="9707657" y="982844"/>
            <a:ext cx="457200" cy="401085"/>
          </a:xfrm>
          <a:prstGeom prst="rect">
            <a:avLst/>
          </a:prstGeom>
          <a:noFill/>
          <a:ln w="381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solidFill>
                  <a:schemeClr val="bg1">
                    <a:lumMod val="95000"/>
                  </a:schemeClr>
                </a:solidFill>
              </a:rPr>
              <a:t>M</a:t>
            </a:r>
          </a:p>
        </p:txBody>
      </p:sp>
      <p:pic>
        <p:nvPicPr>
          <p:cNvPr id="15" name="Graphic 14" descr="Cruise ship with solid fill">
            <a:extLst>
              <a:ext uri="{FF2B5EF4-FFF2-40B4-BE49-F238E27FC236}">
                <a16:creationId xmlns:a16="http://schemas.microsoft.com/office/drawing/2014/main" id="{C200EB8A-0CBF-781F-810C-35655F54284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242846" y="843503"/>
            <a:ext cx="629164" cy="629164"/>
          </a:xfrm>
          <a:prstGeom prst="rect">
            <a:avLst/>
          </a:prstGeom>
        </p:spPr>
      </p:pic>
      <p:pic>
        <p:nvPicPr>
          <p:cNvPr id="16" name="Graphic 15" descr="Train Tracks with solid fill">
            <a:extLst>
              <a:ext uri="{FF2B5EF4-FFF2-40B4-BE49-F238E27FC236}">
                <a16:creationId xmlns:a16="http://schemas.microsoft.com/office/drawing/2014/main" id="{A563D546-8379-2EB7-ADEC-C479CE04CE4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861377" y="887833"/>
            <a:ext cx="629164" cy="629164"/>
          </a:xfrm>
          <a:prstGeom prst="rect">
            <a:avLst/>
          </a:prstGeom>
        </p:spPr>
      </p:pic>
      <p:pic>
        <p:nvPicPr>
          <p:cNvPr id="21" name="Graphic 20" descr="Bus with solid fill">
            <a:extLst>
              <a:ext uri="{FF2B5EF4-FFF2-40B4-BE49-F238E27FC236}">
                <a16:creationId xmlns:a16="http://schemas.microsoft.com/office/drawing/2014/main" id="{BFA62481-DCC2-256C-2897-D80EBDD2ECA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72394" y="1877132"/>
            <a:ext cx="542260" cy="542260"/>
          </a:xfrm>
          <a:prstGeom prst="rect">
            <a:avLst/>
          </a:prstGeom>
        </p:spPr>
      </p:pic>
      <p:sp>
        <p:nvSpPr>
          <p:cNvPr id="22" name="Rectangle 21">
            <a:extLst>
              <a:ext uri="{FF2B5EF4-FFF2-40B4-BE49-F238E27FC236}">
                <a16:creationId xmlns:a16="http://schemas.microsoft.com/office/drawing/2014/main" id="{F7863ED8-90E8-4CAC-06CE-7C66A8C6A6C7}"/>
              </a:ext>
            </a:extLst>
          </p:cNvPr>
          <p:cNvSpPr/>
          <p:nvPr/>
        </p:nvSpPr>
        <p:spPr>
          <a:xfrm>
            <a:off x="9736817" y="1973021"/>
            <a:ext cx="457200" cy="401085"/>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solidFill>
                  <a:schemeClr val="accent1"/>
                </a:solidFill>
              </a:rPr>
              <a:t>M</a:t>
            </a:r>
          </a:p>
        </p:txBody>
      </p:sp>
      <p:pic>
        <p:nvPicPr>
          <p:cNvPr id="23" name="Graphic 22" descr="Cruise ship with solid fill">
            <a:extLst>
              <a:ext uri="{FF2B5EF4-FFF2-40B4-BE49-F238E27FC236}">
                <a16:creationId xmlns:a16="http://schemas.microsoft.com/office/drawing/2014/main" id="{D35B4671-52BE-1F80-FF76-9E44979FD9E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272006" y="1833680"/>
            <a:ext cx="629164" cy="629164"/>
          </a:xfrm>
          <a:prstGeom prst="rect">
            <a:avLst/>
          </a:prstGeom>
        </p:spPr>
      </p:pic>
      <p:pic>
        <p:nvPicPr>
          <p:cNvPr id="24" name="Graphic 23" descr="Train Tracks with solid fill">
            <a:extLst>
              <a:ext uri="{FF2B5EF4-FFF2-40B4-BE49-F238E27FC236}">
                <a16:creationId xmlns:a16="http://schemas.microsoft.com/office/drawing/2014/main" id="{955EBE74-5D74-9361-E9AB-AF15429FF55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890537" y="1878010"/>
            <a:ext cx="629164" cy="629164"/>
          </a:xfrm>
          <a:prstGeom prst="rect">
            <a:avLst/>
          </a:prstGeom>
        </p:spPr>
      </p:pic>
      <p:pic>
        <p:nvPicPr>
          <p:cNvPr id="25" name="Graphic 24" descr="Bus with solid fill">
            <a:extLst>
              <a:ext uri="{FF2B5EF4-FFF2-40B4-BE49-F238E27FC236}">
                <a16:creationId xmlns:a16="http://schemas.microsoft.com/office/drawing/2014/main" id="{371A7C58-4655-DB40-6D2F-740E52F0F23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68698" y="2483735"/>
            <a:ext cx="542260" cy="542260"/>
          </a:xfrm>
          <a:prstGeom prst="rect">
            <a:avLst/>
          </a:prstGeom>
        </p:spPr>
      </p:pic>
      <p:sp>
        <p:nvSpPr>
          <p:cNvPr id="26" name="Rectangle 25">
            <a:extLst>
              <a:ext uri="{FF2B5EF4-FFF2-40B4-BE49-F238E27FC236}">
                <a16:creationId xmlns:a16="http://schemas.microsoft.com/office/drawing/2014/main" id="{D2859F0E-5A69-8E07-6252-D5EF7D7CFD6C}"/>
              </a:ext>
            </a:extLst>
          </p:cNvPr>
          <p:cNvSpPr/>
          <p:nvPr/>
        </p:nvSpPr>
        <p:spPr>
          <a:xfrm>
            <a:off x="9741072" y="2595526"/>
            <a:ext cx="380212" cy="313797"/>
          </a:xfrm>
          <a:prstGeom prst="rect">
            <a:avLst/>
          </a:prstGeom>
          <a:noFill/>
          <a:ln w="381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bg1">
                    <a:lumMod val="95000"/>
                  </a:schemeClr>
                </a:solidFill>
              </a:rPr>
              <a:t>M</a:t>
            </a:r>
          </a:p>
        </p:txBody>
      </p:sp>
      <p:pic>
        <p:nvPicPr>
          <p:cNvPr id="27" name="Graphic 26" descr="Cruise ship with solid fill">
            <a:extLst>
              <a:ext uri="{FF2B5EF4-FFF2-40B4-BE49-F238E27FC236}">
                <a16:creationId xmlns:a16="http://schemas.microsoft.com/office/drawing/2014/main" id="{2914A25E-0D2D-598E-3F65-BBFAC4C9E34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300114" y="2472087"/>
            <a:ext cx="551193" cy="551193"/>
          </a:xfrm>
          <a:prstGeom prst="rect">
            <a:avLst/>
          </a:prstGeom>
        </p:spPr>
      </p:pic>
      <p:pic>
        <p:nvPicPr>
          <p:cNvPr id="28" name="Graphic 27" descr="Train Tracks with solid fill">
            <a:extLst>
              <a:ext uri="{FF2B5EF4-FFF2-40B4-BE49-F238E27FC236}">
                <a16:creationId xmlns:a16="http://schemas.microsoft.com/office/drawing/2014/main" id="{325781D2-2006-3EDE-1715-D9811350D77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918645" y="2484613"/>
            <a:ext cx="551193" cy="551193"/>
          </a:xfrm>
          <a:prstGeom prst="rect">
            <a:avLst/>
          </a:prstGeom>
        </p:spPr>
      </p:pic>
      <p:pic>
        <p:nvPicPr>
          <p:cNvPr id="29" name="Graphic 28" descr="Bus with solid fill">
            <a:extLst>
              <a:ext uri="{FF2B5EF4-FFF2-40B4-BE49-F238E27FC236}">
                <a16:creationId xmlns:a16="http://schemas.microsoft.com/office/drawing/2014/main" id="{8427DAD1-095E-84B2-50AC-28EF7E4FBFA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68698" y="2945499"/>
            <a:ext cx="542260" cy="542260"/>
          </a:xfrm>
          <a:prstGeom prst="rect">
            <a:avLst/>
          </a:prstGeom>
        </p:spPr>
      </p:pic>
      <p:sp>
        <p:nvSpPr>
          <p:cNvPr id="30" name="Rectangle 29">
            <a:extLst>
              <a:ext uri="{FF2B5EF4-FFF2-40B4-BE49-F238E27FC236}">
                <a16:creationId xmlns:a16="http://schemas.microsoft.com/office/drawing/2014/main" id="{A489A557-684C-9775-5C07-13EE001E9E14}"/>
              </a:ext>
            </a:extLst>
          </p:cNvPr>
          <p:cNvSpPr/>
          <p:nvPr/>
        </p:nvSpPr>
        <p:spPr>
          <a:xfrm>
            <a:off x="9741527" y="3071077"/>
            <a:ext cx="380212" cy="313797"/>
          </a:xfrm>
          <a:prstGeom prst="rect">
            <a:avLst/>
          </a:prstGeom>
          <a:noFill/>
          <a:ln w="381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bg1">
                    <a:lumMod val="95000"/>
                  </a:schemeClr>
                </a:solidFill>
              </a:rPr>
              <a:t>M</a:t>
            </a:r>
          </a:p>
        </p:txBody>
      </p:sp>
      <p:pic>
        <p:nvPicPr>
          <p:cNvPr id="31" name="Graphic 30" descr="Cruise ship with solid fill">
            <a:extLst>
              <a:ext uri="{FF2B5EF4-FFF2-40B4-BE49-F238E27FC236}">
                <a16:creationId xmlns:a16="http://schemas.microsoft.com/office/drawing/2014/main" id="{0FE074DB-483B-6E19-BE91-48F9B3FFCFC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300114" y="2899736"/>
            <a:ext cx="551193" cy="551193"/>
          </a:xfrm>
          <a:prstGeom prst="rect">
            <a:avLst/>
          </a:prstGeom>
        </p:spPr>
      </p:pic>
      <p:pic>
        <p:nvPicPr>
          <p:cNvPr id="32" name="Graphic 31" descr="Train Tracks with solid fill">
            <a:extLst>
              <a:ext uri="{FF2B5EF4-FFF2-40B4-BE49-F238E27FC236}">
                <a16:creationId xmlns:a16="http://schemas.microsoft.com/office/drawing/2014/main" id="{6CC0E5AB-3215-0450-AF93-9A27CD537CC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918645" y="2912262"/>
            <a:ext cx="551193" cy="551193"/>
          </a:xfrm>
          <a:prstGeom prst="rect">
            <a:avLst/>
          </a:prstGeom>
        </p:spPr>
      </p:pic>
      <p:pic>
        <p:nvPicPr>
          <p:cNvPr id="33" name="Graphic 32" descr="Bus with solid fill">
            <a:extLst>
              <a:ext uri="{FF2B5EF4-FFF2-40B4-BE49-F238E27FC236}">
                <a16:creationId xmlns:a16="http://schemas.microsoft.com/office/drawing/2014/main" id="{919B349F-AEF9-8302-3EFC-657309D50A0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68698" y="3430846"/>
            <a:ext cx="542260" cy="542260"/>
          </a:xfrm>
          <a:prstGeom prst="rect">
            <a:avLst/>
          </a:prstGeom>
        </p:spPr>
      </p:pic>
      <p:sp>
        <p:nvSpPr>
          <p:cNvPr id="34" name="Rectangle 33">
            <a:extLst>
              <a:ext uri="{FF2B5EF4-FFF2-40B4-BE49-F238E27FC236}">
                <a16:creationId xmlns:a16="http://schemas.microsoft.com/office/drawing/2014/main" id="{502804DD-078A-FF18-BB1B-1B6B75501C11}"/>
              </a:ext>
            </a:extLst>
          </p:cNvPr>
          <p:cNvSpPr/>
          <p:nvPr/>
        </p:nvSpPr>
        <p:spPr>
          <a:xfrm>
            <a:off x="9762743" y="3496075"/>
            <a:ext cx="380212" cy="313797"/>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solidFill>
              </a:rPr>
              <a:t>M</a:t>
            </a:r>
          </a:p>
        </p:txBody>
      </p:sp>
      <p:pic>
        <p:nvPicPr>
          <p:cNvPr id="35" name="Graphic 34" descr="Cruise ship with solid fill">
            <a:extLst>
              <a:ext uri="{FF2B5EF4-FFF2-40B4-BE49-F238E27FC236}">
                <a16:creationId xmlns:a16="http://schemas.microsoft.com/office/drawing/2014/main" id="{D01F9913-6082-10DF-DD55-8182AA47596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300114" y="3400502"/>
            <a:ext cx="551193" cy="551193"/>
          </a:xfrm>
          <a:prstGeom prst="rect">
            <a:avLst/>
          </a:prstGeom>
        </p:spPr>
      </p:pic>
      <p:pic>
        <p:nvPicPr>
          <p:cNvPr id="36" name="Graphic 35" descr="Train Tracks with solid fill">
            <a:extLst>
              <a:ext uri="{FF2B5EF4-FFF2-40B4-BE49-F238E27FC236}">
                <a16:creationId xmlns:a16="http://schemas.microsoft.com/office/drawing/2014/main" id="{A10E5C54-2CD1-B218-E425-345D7105220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929522" y="3398267"/>
            <a:ext cx="551193" cy="551193"/>
          </a:xfrm>
          <a:prstGeom prst="rect">
            <a:avLst/>
          </a:prstGeom>
        </p:spPr>
      </p:pic>
      <p:pic>
        <p:nvPicPr>
          <p:cNvPr id="37" name="Graphic 36" descr="Bus with solid fill">
            <a:extLst>
              <a:ext uri="{FF2B5EF4-FFF2-40B4-BE49-F238E27FC236}">
                <a16:creationId xmlns:a16="http://schemas.microsoft.com/office/drawing/2014/main" id="{55A7211C-B6F9-031B-FB84-1F30B7C02D3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68698" y="3995818"/>
            <a:ext cx="542260" cy="542260"/>
          </a:xfrm>
          <a:prstGeom prst="rect">
            <a:avLst/>
          </a:prstGeom>
        </p:spPr>
      </p:pic>
      <p:pic>
        <p:nvPicPr>
          <p:cNvPr id="39" name="Graphic 38" descr="Cruise ship with solid fill">
            <a:extLst>
              <a:ext uri="{FF2B5EF4-FFF2-40B4-BE49-F238E27FC236}">
                <a16:creationId xmlns:a16="http://schemas.microsoft.com/office/drawing/2014/main" id="{B8FDAF16-54FE-68A6-0570-53D8DA44EA0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248574" y="4815434"/>
            <a:ext cx="551193" cy="551193"/>
          </a:xfrm>
          <a:prstGeom prst="rect">
            <a:avLst/>
          </a:prstGeom>
        </p:spPr>
      </p:pic>
      <p:pic>
        <p:nvPicPr>
          <p:cNvPr id="41" name="Graphic 40" descr="Bus with solid fill">
            <a:extLst>
              <a:ext uri="{FF2B5EF4-FFF2-40B4-BE49-F238E27FC236}">
                <a16:creationId xmlns:a16="http://schemas.microsoft.com/office/drawing/2014/main" id="{554C26DF-55B9-FE6A-5EE4-8D379887F48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9057857" y="4813898"/>
            <a:ext cx="542260" cy="542260"/>
          </a:xfrm>
          <a:prstGeom prst="rect">
            <a:avLst/>
          </a:prstGeom>
        </p:spPr>
      </p:pic>
      <p:sp>
        <p:nvSpPr>
          <p:cNvPr id="42" name="Rectangle 41">
            <a:extLst>
              <a:ext uri="{FF2B5EF4-FFF2-40B4-BE49-F238E27FC236}">
                <a16:creationId xmlns:a16="http://schemas.microsoft.com/office/drawing/2014/main" id="{0FBBFBFF-566A-8867-F9B9-5C27DB05F7BB}"/>
              </a:ext>
            </a:extLst>
          </p:cNvPr>
          <p:cNvSpPr/>
          <p:nvPr/>
        </p:nvSpPr>
        <p:spPr>
          <a:xfrm>
            <a:off x="9736817" y="4041633"/>
            <a:ext cx="457200" cy="401085"/>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solidFill>
                  <a:schemeClr val="accent1"/>
                </a:solidFill>
              </a:rPr>
              <a:t>M</a:t>
            </a:r>
          </a:p>
        </p:txBody>
      </p:sp>
      <p:pic>
        <p:nvPicPr>
          <p:cNvPr id="43" name="Graphic 42" descr="Cruise ship with solid fill">
            <a:extLst>
              <a:ext uri="{FF2B5EF4-FFF2-40B4-BE49-F238E27FC236}">
                <a16:creationId xmlns:a16="http://schemas.microsoft.com/office/drawing/2014/main" id="{1FC54F66-E582-1857-C320-2FFCBF12800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272006" y="3902292"/>
            <a:ext cx="629164" cy="629164"/>
          </a:xfrm>
          <a:prstGeom prst="rect">
            <a:avLst/>
          </a:prstGeom>
        </p:spPr>
      </p:pic>
      <p:pic>
        <p:nvPicPr>
          <p:cNvPr id="44" name="Graphic 43" descr="Train Tracks with solid fill">
            <a:extLst>
              <a:ext uri="{FF2B5EF4-FFF2-40B4-BE49-F238E27FC236}">
                <a16:creationId xmlns:a16="http://schemas.microsoft.com/office/drawing/2014/main" id="{FDF03C5F-D915-F31F-2893-9F596871F13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890537" y="3946622"/>
            <a:ext cx="629164" cy="629164"/>
          </a:xfrm>
          <a:prstGeom prst="rect">
            <a:avLst/>
          </a:prstGeom>
        </p:spPr>
      </p:pic>
      <p:pic>
        <p:nvPicPr>
          <p:cNvPr id="51" name="Picture 50">
            <a:extLst>
              <a:ext uri="{FF2B5EF4-FFF2-40B4-BE49-F238E27FC236}">
                <a16:creationId xmlns:a16="http://schemas.microsoft.com/office/drawing/2014/main" id="{B853218A-CA62-DE5E-A657-22CD0305046C}"/>
              </a:ext>
            </a:extLst>
          </p:cNvPr>
          <p:cNvPicPr>
            <a:picLocks noChangeAspect="1"/>
          </p:cNvPicPr>
          <p:nvPr/>
        </p:nvPicPr>
        <p:blipFill>
          <a:blip r:embed="rId24"/>
          <a:stretch>
            <a:fillRect/>
          </a:stretch>
        </p:blipFill>
        <p:spPr>
          <a:xfrm>
            <a:off x="133547" y="64427"/>
            <a:ext cx="1327608" cy="386214"/>
          </a:xfrm>
          <a:prstGeom prst="rect">
            <a:avLst/>
          </a:prstGeom>
        </p:spPr>
      </p:pic>
      <p:pic>
        <p:nvPicPr>
          <p:cNvPr id="2" name="Graphic 1" descr="Train Tracks with solid fill">
            <a:extLst>
              <a:ext uri="{FF2B5EF4-FFF2-40B4-BE49-F238E27FC236}">
                <a16:creationId xmlns:a16="http://schemas.microsoft.com/office/drawing/2014/main" id="{F20D30A0-845E-20ED-F92E-5031725E5B9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816733" y="4771034"/>
            <a:ext cx="629164" cy="629164"/>
          </a:xfrm>
          <a:prstGeom prst="rect">
            <a:avLst/>
          </a:prstGeom>
        </p:spPr>
      </p:pic>
      <p:sp>
        <p:nvSpPr>
          <p:cNvPr id="7" name="Rectangle 6">
            <a:extLst>
              <a:ext uri="{FF2B5EF4-FFF2-40B4-BE49-F238E27FC236}">
                <a16:creationId xmlns:a16="http://schemas.microsoft.com/office/drawing/2014/main" id="{39C8000D-42F3-8728-1E0B-240DAF594975}"/>
              </a:ext>
            </a:extLst>
          </p:cNvPr>
          <p:cNvSpPr/>
          <p:nvPr/>
        </p:nvSpPr>
        <p:spPr>
          <a:xfrm>
            <a:off x="9730293" y="4897681"/>
            <a:ext cx="457200" cy="401085"/>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1"/>
                </a:solidFill>
              </a:rPr>
              <a:t>M</a:t>
            </a:r>
          </a:p>
        </p:txBody>
      </p:sp>
    </p:spTree>
    <p:extLst>
      <p:ext uri="{BB962C8B-B14F-4D97-AF65-F5344CB8AC3E}">
        <p14:creationId xmlns:p14="http://schemas.microsoft.com/office/powerpoint/2010/main" val="1854904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CF7F-CA31-F691-D375-565888769929}"/>
              </a:ext>
            </a:extLst>
          </p:cNvPr>
          <p:cNvSpPr>
            <a:spLocks noGrp="1"/>
          </p:cNvSpPr>
          <p:nvPr>
            <p:ph type="title"/>
          </p:nvPr>
        </p:nvSpPr>
        <p:spPr>
          <a:xfrm>
            <a:off x="4065068" y="343469"/>
            <a:ext cx="10515600" cy="771920"/>
          </a:xfrm>
        </p:spPr>
        <p:txBody>
          <a:bodyPr/>
          <a:lstStyle/>
          <a:p>
            <a:r>
              <a:rPr lang="en-GB" sz="3200" dirty="0">
                <a:solidFill>
                  <a:schemeClr val="accent5"/>
                </a:solidFill>
                <a:latin typeface="Aptos ExtraBold" panose="020B0004020202020204" pitchFamily="34" charset="0"/>
              </a:rPr>
              <a:t>Concessionary products</a:t>
            </a:r>
          </a:p>
        </p:txBody>
      </p:sp>
      <p:sp>
        <p:nvSpPr>
          <p:cNvPr id="3" name="Content Placeholder 2">
            <a:extLst>
              <a:ext uri="{FF2B5EF4-FFF2-40B4-BE49-F238E27FC236}">
                <a16:creationId xmlns:a16="http://schemas.microsoft.com/office/drawing/2014/main" id="{DB38770C-45DE-2D71-A2DA-EC241742EFBF}"/>
              </a:ext>
            </a:extLst>
          </p:cNvPr>
          <p:cNvSpPr>
            <a:spLocks noGrp="1"/>
          </p:cNvSpPr>
          <p:nvPr>
            <p:ph idx="1"/>
          </p:nvPr>
        </p:nvSpPr>
        <p:spPr>
          <a:xfrm>
            <a:off x="383406" y="1115389"/>
            <a:ext cx="11425187" cy="4670199"/>
          </a:xfrm>
        </p:spPr>
        <p:txBody>
          <a:bodyPr/>
          <a:lstStyle/>
          <a:p>
            <a:pPr marL="0" indent="0">
              <a:buNone/>
            </a:pPr>
            <a:r>
              <a:rPr lang="en-GB" sz="2000" dirty="0"/>
              <a:t>Other ticketing options are available to people who are eligible for concessionary travel, this typically includes residents who are older, disabled or people who are companions.</a:t>
            </a:r>
          </a:p>
          <a:p>
            <a:pPr marL="0" indent="0">
              <a:buNone/>
            </a:pPr>
            <a:r>
              <a:rPr lang="en-GB" sz="2000" dirty="0"/>
              <a:t>If you think you’re eligible, or are unsure, please check the Government webpage: </a:t>
            </a:r>
            <a:r>
              <a:rPr lang="en-GB" sz="2000" dirty="0">
                <a:hlinkClick r:id="rId2"/>
              </a:rPr>
              <a:t>Managing the English national concessionary travel scheme (ENCTS) - GOV.UK</a:t>
            </a:r>
            <a:r>
              <a:rPr lang="en-GB" sz="2000" dirty="0"/>
              <a:t>*. If eligible, this may be the best ticketing option for you. </a:t>
            </a:r>
          </a:p>
          <a:p>
            <a:pPr marL="0" indent="0">
              <a:buNone/>
            </a:pPr>
            <a:r>
              <a:rPr lang="en-GB" sz="2000" dirty="0"/>
              <a:t>You can apply for a concessionary travel pass via Local Government websites, please see the table below to work out where you should apply and who to contact with queries.</a:t>
            </a:r>
          </a:p>
          <a:p>
            <a:pPr marL="0" indent="0">
              <a:buNone/>
            </a:pPr>
            <a:endParaRPr lang="en-GB" sz="2000" dirty="0">
              <a:latin typeface="Aptos Light" panose="020B0004020202020204" pitchFamily="34" charset="0"/>
            </a:endParaRPr>
          </a:p>
          <a:p>
            <a:pPr marL="0" indent="0">
              <a:buNone/>
            </a:pPr>
            <a:endParaRPr lang="en-GB" sz="2000" dirty="0">
              <a:latin typeface="Aptos Light" panose="020B0004020202020204" pitchFamily="34" charset="0"/>
            </a:endParaRPr>
          </a:p>
          <a:p>
            <a:pPr marL="0" indent="0">
              <a:buNone/>
            </a:pPr>
            <a:endParaRPr lang="en-GB" sz="2000" dirty="0">
              <a:latin typeface="Aptos Light" panose="020B0004020202020204" pitchFamily="34" charset="0"/>
            </a:endParaRPr>
          </a:p>
          <a:p>
            <a:pPr marL="0" indent="0">
              <a:buNone/>
            </a:pPr>
            <a:endParaRPr lang="en-GB" sz="2000" dirty="0">
              <a:latin typeface="Aptos Light" panose="020B0004020202020204" pitchFamily="34" charset="0"/>
            </a:endParaRPr>
          </a:p>
          <a:p>
            <a:pPr marL="0" indent="0">
              <a:buNone/>
            </a:pPr>
            <a:endParaRPr lang="en-GB" sz="2000" dirty="0">
              <a:latin typeface="Aptos Light" panose="020B0004020202020204" pitchFamily="34" charset="0"/>
            </a:endParaRPr>
          </a:p>
          <a:p>
            <a:pPr marL="0" indent="0">
              <a:buNone/>
            </a:pPr>
            <a:endParaRPr lang="en-GB" sz="2000" dirty="0">
              <a:latin typeface="Aptos Light" panose="020B0004020202020204" pitchFamily="34" charset="0"/>
            </a:endParaRPr>
          </a:p>
          <a:p>
            <a:pPr marL="0" indent="0">
              <a:buNone/>
            </a:pPr>
            <a:endParaRPr lang="en-GB" sz="1800" dirty="0">
              <a:latin typeface="Aptos Light" panose="020B0004020202020204" pitchFamily="34" charset="0"/>
            </a:endParaRPr>
          </a:p>
          <a:p>
            <a:pPr marL="0" indent="0">
              <a:buNone/>
            </a:pPr>
            <a:endParaRPr lang="en-GB" sz="1400" dirty="0">
              <a:latin typeface="Aptos Light" panose="020B0004020202020204" pitchFamily="34" charset="0"/>
            </a:endParaRPr>
          </a:p>
          <a:p>
            <a:pPr marL="0" indent="0">
              <a:buNone/>
            </a:pPr>
            <a:r>
              <a:rPr lang="en-GB" sz="1500" dirty="0"/>
              <a:t>*Eligibility </a:t>
            </a:r>
            <a:r>
              <a:rPr lang="en-GB" sz="1500" b="0" i="0" dirty="0">
                <a:solidFill>
                  <a:srgbClr val="0B0C0C"/>
                </a:solidFill>
                <a:effectLst/>
              </a:rPr>
              <a:t>for concessionary travel may vary depending on local authorities, please check the links provided in the table for your area.</a:t>
            </a:r>
            <a:endParaRPr lang="en-GB" sz="1500" dirty="0"/>
          </a:p>
          <a:p>
            <a:pPr marL="0" indent="0">
              <a:buNone/>
            </a:pPr>
            <a:endParaRPr lang="en-GB" sz="2400" dirty="0"/>
          </a:p>
          <a:p>
            <a:pPr marL="0" indent="0">
              <a:buNone/>
            </a:pPr>
            <a:endParaRPr lang="en-GB" dirty="0"/>
          </a:p>
          <a:p>
            <a:pPr marL="457200" lvl="1" indent="0">
              <a:buNone/>
            </a:pPr>
            <a:endParaRPr lang="en-GB" dirty="0"/>
          </a:p>
        </p:txBody>
      </p:sp>
      <p:graphicFrame>
        <p:nvGraphicFramePr>
          <p:cNvPr id="4" name="Table 3">
            <a:extLst>
              <a:ext uri="{FF2B5EF4-FFF2-40B4-BE49-F238E27FC236}">
                <a16:creationId xmlns:a16="http://schemas.microsoft.com/office/drawing/2014/main" id="{5590C5AA-761D-ADFC-7D81-64950D60D25E}"/>
              </a:ext>
            </a:extLst>
          </p:cNvPr>
          <p:cNvGraphicFramePr>
            <a:graphicFrameLocks noGrp="1"/>
          </p:cNvGraphicFramePr>
          <p:nvPr>
            <p:extLst>
              <p:ext uri="{D42A27DB-BD31-4B8C-83A1-F6EECF244321}">
                <p14:modId xmlns:p14="http://schemas.microsoft.com/office/powerpoint/2010/main" val="2259130421"/>
              </p:ext>
            </p:extLst>
          </p:nvPr>
        </p:nvGraphicFramePr>
        <p:xfrm>
          <a:off x="468423" y="3546903"/>
          <a:ext cx="10716133" cy="2865120"/>
        </p:xfrm>
        <a:graphic>
          <a:graphicData uri="http://schemas.openxmlformats.org/drawingml/2006/table">
            <a:tbl>
              <a:tblPr firstRow="1" bandRow="1">
                <a:tableStyleId>{7DF18680-E054-41AD-8BC1-D1AEF772440D}</a:tableStyleId>
              </a:tblPr>
              <a:tblGrid>
                <a:gridCol w="4142078">
                  <a:extLst>
                    <a:ext uri="{9D8B030D-6E8A-4147-A177-3AD203B41FA5}">
                      <a16:colId xmlns:a16="http://schemas.microsoft.com/office/drawing/2014/main" val="3067010495"/>
                    </a:ext>
                  </a:extLst>
                </a:gridCol>
                <a:gridCol w="6574055">
                  <a:extLst>
                    <a:ext uri="{9D8B030D-6E8A-4147-A177-3AD203B41FA5}">
                      <a16:colId xmlns:a16="http://schemas.microsoft.com/office/drawing/2014/main" val="705665663"/>
                    </a:ext>
                  </a:extLst>
                </a:gridCol>
              </a:tblGrid>
              <a:tr h="370840">
                <a:tc>
                  <a:txBody>
                    <a:bodyPr/>
                    <a:lstStyle/>
                    <a:p>
                      <a:r>
                        <a:rPr lang="en-GB" sz="2000" dirty="0">
                          <a:latin typeface="Aptos" panose="020B0004020202020204" pitchFamily="34" charset="0"/>
                        </a:rPr>
                        <a:t>Where you live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a:latin typeface="Aptos" panose="020B0004020202020204" pitchFamily="34" charset="0"/>
                        </a:rPr>
                        <a:t>Website to apply for ENCTS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3391841"/>
                  </a:ext>
                </a:extLst>
              </a:tr>
              <a:tr h="370840">
                <a:tc>
                  <a:txBody>
                    <a:bodyPr/>
                    <a:lstStyle/>
                    <a:p>
                      <a:r>
                        <a:rPr lang="en-GB" sz="1800" dirty="0">
                          <a:latin typeface="Aptos" panose="020B0004020202020204" pitchFamily="34" charset="0"/>
                        </a:rPr>
                        <a:t>County Durham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3F0"/>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chemeClr val="tx1"/>
                          </a:solidFill>
                          <a:latin typeface="Aptos" panose="020B0004020202020204" pitchFamily="34" charset="0"/>
                        </a:rPr>
                        <a:t>Durham County Council </a:t>
                      </a:r>
                    </a:p>
                    <a:p>
                      <a:r>
                        <a:rPr lang="en-GB" sz="1800" dirty="0">
                          <a:solidFill>
                            <a:schemeClr val="accent2"/>
                          </a:solidFill>
                          <a:latin typeface="Aptos" panose="020B0004020202020204" pitchFamily="34" charset="0"/>
                          <a:hlinkClick r:id="rId3">
                            <a:extLst>
                              <a:ext uri="{A12FA001-AC4F-418D-AE19-62706E023703}">
                                <ahyp:hlinkClr xmlns:ahyp="http://schemas.microsoft.com/office/drawing/2018/hyperlinkcolor" val="tx"/>
                              </a:ext>
                            </a:extLst>
                          </a:hlinkClick>
                        </a:rPr>
                        <a:t>Apply for a bus pass - Durham County Council</a:t>
                      </a:r>
                      <a:endParaRPr lang="en-GB" sz="1800" dirty="0">
                        <a:solidFill>
                          <a:schemeClr val="accent2"/>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3F0"/>
                    </a:solidFill>
                  </a:tcPr>
                </a:tc>
                <a:extLst>
                  <a:ext uri="{0D108BD9-81ED-4DB2-BD59-A6C34878D82A}">
                    <a16:rowId xmlns:a16="http://schemas.microsoft.com/office/drawing/2014/main" val="1871771423"/>
                  </a:ext>
                </a:extLst>
              </a:tr>
              <a:tr h="370840">
                <a:tc>
                  <a:txBody>
                    <a:bodyPr/>
                    <a:lstStyle/>
                    <a:p>
                      <a:r>
                        <a:rPr lang="en-GB" sz="1800" dirty="0">
                          <a:latin typeface="Aptos" panose="020B0004020202020204" pitchFamily="34" charset="0"/>
                        </a:rPr>
                        <a:t>Northumberland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3F0"/>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chemeClr val="tx1"/>
                          </a:solidFill>
                          <a:latin typeface="Aptos" panose="020B0004020202020204" pitchFamily="34" charset="0"/>
                        </a:rPr>
                        <a:t>Northumberland County Council</a:t>
                      </a:r>
                    </a:p>
                    <a:p>
                      <a:r>
                        <a:rPr lang="en-GB" sz="1800" dirty="0">
                          <a:solidFill>
                            <a:schemeClr val="accent2"/>
                          </a:solidFill>
                          <a:latin typeface="Aptos" panose="020B0004020202020204" pitchFamily="34" charset="0"/>
                          <a:hlinkClick r:id="rId4">
                            <a:extLst>
                              <a:ext uri="{A12FA001-AC4F-418D-AE19-62706E023703}">
                                <ahyp:hlinkClr xmlns:ahyp="http://schemas.microsoft.com/office/drawing/2018/hyperlinkcolor" val="tx"/>
                              </a:ext>
                            </a:extLst>
                          </a:hlinkClick>
                        </a:rPr>
                        <a:t>Concessionary travel pass | Northumberland County Council</a:t>
                      </a:r>
                      <a:endParaRPr lang="en-GB" sz="1800" dirty="0">
                        <a:solidFill>
                          <a:schemeClr val="accent2"/>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3F0"/>
                    </a:solidFill>
                  </a:tcPr>
                </a:tc>
                <a:extLst>
                  <a:ext uri="{0D108BD9-81ED-4DB2-BD59-A6C34878D82A}">
                    <a16:rowId xmlns:a16="http://schemas.microsoft.com/office/drawing/2014/main" val="2757534905"/>
                  </a:ext>
                </a:extLst>
              </a:tr>
              <a:tr h="370840">
                <a:tc>
                  <a:txBody>
                    <a:bodyPr/>
                    <a:lstStyle/>
                    <a:p>
                      <a:r>
                        <a:rPr lang="en-GB" sz="1800">
                          <a:latin typeface="Aptos" panose="020B0004020202020204" pitchFamily="34" charset="0"/>
                        </a:rPr>
                        <a:t>Tyne and Wear </a:t>
                      </a:r>
                    </a:p>
                    <a:p>
                      <a:r>
                        <a:rPr lang="en-GB" sz="1800">
                          <a:latin typeface="Aptos" panose="020B0004020202020204" pitchFamily="34" charset="0"/>
                        </a:rPr>
                        <a:t>(including Gateshead, Newcastle, North Tyneside, South Tyneside and Sunderland)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3F0"/>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chemeClr val="tx1"/>
                          </a:solidFill>
                          <a:latin typeface="Aptos" panose="020B0004020202020204" pitchFamily="34" charset="0"/>
                        </a:rPr>
                        <a:t>Nexus for Tyne and Wear</a:t>
                      </a:r>
                    </a:p>
                    <a:p>
                      <a:pPr marL="0" indent="0">
                        <a:buFont typeface="Arial" panose="020B0604020202020204" pitchFamily="34" charset="0"/>
                        <a:buNone/>
                      </a:pPr>
                      <a:r>
                        <a:rPr lang="en-GB" sz="1800" dirty="0">
                          <a:solidFill>
                            <a:schemeClr val="accent2"/>
                          </a:solidFill>
                          <a:latin typeface="Aptos" panose="020B0004020202020204" pitchFamily="34" charset="0"/>
                          <a:hlinkClick r:id="rId5">
                            <a:extLst>
                              <a:ext uri="{A12FA001-AC4F-418D-AE19-62706E023703}">
                                <ahyp:hlinkClr xmlns:ahyp="http://schemas.microsoft.com/office/drawing/2018/hyperlinkcolor" val="tx"/>
                              </a:ext>
                            </a:extLst>
                          </a:hlinkClick>
                        </a:rPr>
                        <a:t>https://www.nexus.org.uk/ticket-information/concessions</a:t>
                      </a:r>
                      <a:r>
                        <a:rPr lang="en-GB" sz="1800" dirty="0">
                          <a:solidFill>
                            <a:schemeClr val="accent2"/>
                          </a:solidFill>
                          <a:latin typeface="Aptos" panose="020B0004020202020204" pitchFamily="34" charset="0"/>
                        </a:rPr>
                        <a:t> </a:t>
                      </a:r>
                    </a:p>
                    <a:p>
                      <a:pPr marL="285750" indent="-285750">
                        <a:buFont typeface="Arial" panose="020B0604020202020204" pitchFamily="34" charset="0"/>
                        <a:buChar char="•"/>
                      </a:pPr>
                      <a:r>
                        <a:rPr lang="en-GB" sz="1800" dirty="0">
                          <a:solidFill>
                            <a:schemeClr val="tx1"/>
                          </a:solidFill>
                          <a:latin typeface="Aptos" panose="020B0004020202020204" pitchFamily="34" charset="0"/>
                        </a:rPr>
                        <a:t>For Metro</a:t>
                      </a:r>
                    </a:p>
                    <a:p>
                      <a:pPr marL="0" indent="0">
                        <a:buFont typeface="Arial" panose="020B0604020202020204" pitchFamily="34" charset="0"/>
                        <a:buNone/>
                      </a:pPr>
                      <a:r>
                        <a:rPr lang="en-GB" sz="1800" dirty="0">
                          <a:solidFill>
                            <a:schemeClr val="accent2"/>
                          </a:solidFill>
                          <a:latin typeface="Aptos" panose="020B0004020202020204" pitchFamily="34" charset="0"/>
                          <a:hlinkClick r:id="rId6">
                            <a:extLst>
                              <a:ext uri="{A12FA001-AC4F-418D-AE19-62706E023703}">
                                <ahyp:hlinkClr xmlns:ahyp="http://schemas.microsoft.com/office/drawing/2018/hyperlinkcolor" val="tx"/>
                              </a:ext>
                            </a:extLst>
                          </a:hlinkClick>
                        </a:rPr>
                        <a:t>Metro Gold Card | nexus.org.uk</a:t>
                      </a:r>
                      <a:endParaRPr lang="en-GB" sz="1800" dirty="0">
                        <a:solidFill>
                          <a:schemeClr val="accent2"/>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3F0"/>
                    </a:solidFill>
                  </a:tcPr>
                </a:tc>
                <a:extLst>
                  <a:ext uri="{0D108BD9-81ED-4DB2-BD59-A6C34878D82A}">
                    <a16:rowId xmlns:a16="http://schemas.microsoft.com/office/drawing/2014/main" val="2556063265"/>
                  </a:ext>
                </a:extLst>
              </a:tr>
            </a:tbl>
          </a:graphicData>
        </a:graphic>
      </p:graphicFrame>
    </p:spTree>
    <p:extLst>
      <p:ext uri="{BB962C8B-B14F-4D97-AF65-F5344CB8AC3E}">
        <p14:creationId xmlns:p14="http://schemas.microsoft.com/office/powerpoint/2010/main" val="1867430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38770C-45DE-2D71-A2DA-EC241742EFBF}"/>
              </a:ext>
            </a:extLst>
          </p:cNvPr>
          <p:cNvSpPr>
            <a:spLocks noGrp="1"/>
          </p:cNvSpPr>
          <p:nvPr>
            <p:ph idx="1"/>
          </p:nvPr>
        </p:nvSpPr>
        <p:spPr>
          <a:xfrm>
            <a:off x="257425" y="1071181"/>
            <a:ext cx="11934575" cy="4056419"/>
          </a:xfrm>
        </p:spPr>
        <p:txBody>
          <a:bodyPr/>
          <a:lstStyle/>
          <a:p>
            <a:pPr marL="0" indent="0">
              <a:buNone/>
            </a:pPr>
            <a:endParaRPr lang="en-GB" dirty="0"/>
          </a:p>
          <a:p>
            <a:r>
              <a:rPr lang="en-GB" sz="2400" dirty="0">
                <a:solidFill>
                  <a:schemeClr val="accent4"/>
                </a:solidFill>
              </a:rPr>
              <a:t>For further information on selecting the right ticket for you please visit the Nexus website here: </a:t>
            </a:r>
            <a:r>
              <a:rPr lang="sv-SE" sz="2400" dirty="0">
                <a:hlinkClick r:id="rId2">
                  <a:extLst>
                    <a:ext uri="{A12FA001-AC4F-418D-AE19-62706E023703}">
                      <ahyp:hlinkClr xmlns:ahyp="http://schemas.microsoft.com/office/drawing/2018/hyperlinkcolor" val="tx"/>
                    </a:ext>
                  </a:extLst>
                </a:hlinkClick>
              </a:rPr>
              <a:t>Ticket information | nexus.org.uk</a:t>
            </a:r>
            <a:endParaRPr lang="sv-SE" sz="2400" dirty="0"/>
          </a:p>
          <a:p>
            <a:endParaRPr lang="sv-SE" sz="2400" dirty="0">
              <a:solidFill>
                <a:schemeClr val="accent5"/>
              </a:solidFill>
            </a:endParaRPr>
          </a:p>
          <a:p>
            <a:r>
              <a:rPr lang="sv-SE" sz="2400" dirty="0">
                <a:solidFill>
                  <a:schemeClr val="accent4"/>
                </a:solidFill>
              </a:rPr>
              <a:t>Coming in the future = Pop cards will automatically cap journeys at the best value product by passengers tapping on and off bus and Metro. </a:t>
            </a:r>
          </a:p>
          <a:p>
            <a:pPr marL="0" indent="0">
              <a:buNone/>
            </a:pPr>
            <a:endParaRPr lang="sv-SE" dirty="0">
              <a:solidFill>
                <a:schemeClr val="accent5"/>
              </a:solidFill>
            </a:endParaRPr>
          </a:p>
          <a:p>
            <a:r>
              <a:rPr lang="sv-SE" sz="1800" dirty="0"/>
              <a:t>For further information on all Nexus Pop products visit: </a:t>
            </a:r>
            <a:r>
              <a:rPr lang="en-GB" sz="1800" dirty="0">
                <a:hlinkClick r:id="rId3">
                  <a:extLst>
                    <a:ext uri="{A12FA001-AC4F-418D-AE19-62706E023703}">
                      <ahyp:hlinkClr xmlns:ahyp="http://schemas.microsoft.com/office/drawing/2018/hyperlinkcolor" val="tx"/>
                    </a:ext>
                  </a:extLst>
                </a:hlinkClick>
              </a:rPr>
              <a:t>Pop | nexus.org.uk</a:t>
            </a:r>
            <a:endParaRPr lang="en-GB" sz="1800" dirty="0"/>
          </a:p>
          <a:p>
            <a:r>
              <a:rPr lang="en-GB" sz="1800" dirty="0"/>
              <a:t>For Nexus Ticket Terms and Conditions (Dec 2024): </a:t>
            </a:r>
            <a:r>
              <a:rPr lang="en-GB" sz="1800" dirty="0">
                <a:hlinkClick r:id="rId4">
                  <a:extLst>
                    <a:ext uri="{A12FA001-AC4F-418D-AE19-62706E023703}">
                      <ahyp:hlinkClr xmlns:ahyp="http://schemas.microsoft.com/office/drawing/2018/hyperlinkcolor" val="tx"/>
                    </a:ext>
                  </a:extLst>
                </a:hlinkClick>
              </a:rPr>
              <a:t>nexus_tickets_-_terms_and_conditions_v1.12.pdf</a:t>
            </a:r>
            <a:endParaRPr lang="sv-SE" sz="1800" dirty="0"/>
          </a:p>
          <a:p>
            <a:pPr marL="0" indent="0">
              <a:buNone/>
            </a:pPr>
            <a:endParaRPr lang="sv-SE" dirty="0"/>
          </a:p>
          <a:p>
            <a:pPr marL="0" indent="0">
              <a:buNone/>
            </a:pPr>
            <a:r>
              <a:rPr lang="en-GB" sz="2000" i="1" dirty="0"/>
              <a:t>The tables provided within this slide deck give an indication into the ticketing options available for each age group, for individual circumstances this may not present the best option for you. Please check the website links provided or your local bus operator website for further information.</a:t>
            </a:r>
            <a:endParaRPr lang="sv-SE" sz="2000" i="1" dirty="0"/>
          </a:p>
        </p:txBody>
      </p:sp>
    </p:spTree>
    <p:extLst>
      <p:ext uri="{BB962C8B-B14F-4D97-AF65-F5344CB8AC3E}">
        <p14:creationId xmlns:p14="http://schemas.microsoft.com/office/powerpoint/2010/main" val="1796368869"/>
      </p:ext>
    </p:extLst>
  </p:cSld>
  <p:clrMapOvr>
    <a:masterClrMapping/>
  </p:clrMapOvr>
</p:sld>
</file>

<file path=ppt/theme/theme1.xml><?xml version="1.0" encoding="utf-8"?>
<a:theme xmlns:a="http://schemas.openxmlformats.org/drawingml/2006/main" name="Master Template">
  <a:themeElements>
    <a:clrScheme name="NECA colours">
      <a:dk1>
        <a:srgbClr val="000000"/>
      </a:dk1>
      <a:lt1>
        <a:srgbClr val="FFFFFF"/>
      </a:lt1>
      <a:dk2>
        <a:srgbClr val="44546A"/>
      </a:dk2>
      <a:lt2>
        <a:srgbClr val="E7E6E6"/>
      </a:lt2>
      <a:accent1>
        <a:srgbClr val="8F3E8D"/>
      </a:accent1>
      <a:accent2>
        <a:srgbClr val="00468A"/>
      </a:accent2>
      <a:accent3>
        <a:srgbClr val="33A38B"/>
      </a:accent3>
      <a:accent4>
        <a:srgbClr val="EC1162"/>
      </a:accent4>
      <a:accent5>
        <a:srgbClr val="F15B28"/>
      </a:accent5>
      <a:accent6>
        <a:srgbClr val="0057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CA Powerpoint TEMPLATE" id="{418472F7-6596-CA49-94A5-49F0E7C5AE95}" vid="{2F87E62D-E5B1-6B41-844B-AC96D5A32A1A}"/>
    </a:ext>
  </a:extLst>
</a:theme>
</file>

<file path=ppt/theme/theme2.xml><?xml version="1.0" encoding="utf-8"?>
<a:theme xmlns:a="http://schemas.openxmlformats.org/drawingml/2006/main" name="Orange Template">
  <a:themeElements>
    <a:clrScheme name="NECA colours">
      <a:dk1>
        <a:srgbClr val="000000"/>
      </a:dk1>
      <a:lt1>
        <a:srgbClr val="FFFFFF"/>
      </a:lt1>
      <a:dk2>
        <a:srgbClr val="44546A"/>
      </a:dk2>
      <a:lt2>
        <a:srgbClr val="E7E6E6"/>
      </a:lt2>
      <a:accent1>
        <a:srgbClr val="8F3E8D"/>
      </a:accent1>
      <a:accent2>
        <a:srgbClr val="00468A"/>
      </a:accent2>
      <a:accent3>
        <a:srgbClr val="33A38B"/>
      </a:accent3>
      <a:accent4>
        <a:srgbClr val="EC1162"/>
      </a:accent4>
      <a:accent5>
        <a:srgbClr val="F15B28"/>
      </a:accent5>
      <a:accent6>
        <a:srgbClr val="0057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CA Powerpoint TEMPLATE" id="{418472F7-6596-CA49-94A5-49F0E7C5AE95}" vid="{7B726A9D-AA44-BB44-B215-435046037236}"/>
    </a:ext>
  </a:extLst>
</a:theme>
</file>

<file path=ppt/theme/theme3.xml><?xml version="1.0" encoding="utf-8"?>
<a:theme xmlns:a="http://schemas.openxmlformats.org/drawingml/2006/main" name="Blue Template">
  <a:themeElements>
    <a:clrScheme name="NECA colours">
      <a:dk1>
        <a:srgbClr val="000000"/>
      </a:dk1>
      <a:lt1>
        <a:srgbClr val="FFFFFF"/>
      </a:lt1>
      <a:dk2>
        <a:srgbClr val="44546A"/>
      </a:dk2>
      <a:lt2>
        <a:srgbClr val="E7E6E6"/>
      </a:lt2>
      <a:accent1>
        <a:srgbClr val="8F3E8D"/>
      </a:accent1>
      <a:accent2>
        <a:srgbClr val="00468A"/>
      </a:accent2>
      <a:accent3>
        <a:srgbClr val="33A38B"/>
      </a:accent3>
      <a:accent4>
        <a:srgbClr val="EC1162"/>
      </a:accent4>
      <a:accent5>
        <a:srgbClr val="F15B28"/>
      </a:accent5>
      <a:accent6>
        <a:srgbClr val="0057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CA Powerpoint TEMPLATE" id="{418472F7-6596-CA49-94A5-49F0E7C5AE95}" vid="{EBDE2C54-E27D-9548-92D1-05DC983AE1E6}"/>
    </a:ext>
  </a:extLst>
</a:theme>
</file>

<file path=ppt/theme/theme4.xml><?xml version="1.0" encoding="utf-8"?>
<a:theme xmlns:a="http://schemas.openxmlformats.org/drawingml/2006/main" name="Green Template">
  <a:themeElements>
    <a:clrScheme name="NECA colours">
      <a:dk1>
        <a:srgbClr val="000000"/>
      </a:dk1>
      <a:lt1>
        <a:srgbClr val="FFFFFF"/>
      </a:lt1>
      <a:dk2>
        <a:srgbClr val="44546A"/>
      </a:dk2>
      <a:lt2>
        <a:srgbClr val="E7E6E6"/>
      </a:lt2>
      <a:accent1>
        <a:srgbClr val="8F3E8D"/>
      </a:accent1>
      <a:accent2>
        <a:srgbClr val="00468A"/>
      </a:accent2>
      <a:accent3>
        <a:srgbClr val="33A38B"/>
      </a:accent3>
      <a:accent4>
        <a:srgbClr val="EC1162"/>
      </a:accent4>
      <a:accent5>
        <a:srgbClr val="F15B28"/>
      </a:accent5>
      <a:accent6>
        <a:srgbClr val="0057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CA Powerpoint TEMPLATE" id="{418472F7-6596-CA49-94A5-49F0E7C5AE95}" vid="{E4EAC8BE-C13E-304B-8A11-C9DAB9C2A275}"/>
    </a:ext>
  </a:extLst>
</a:theme>
</file>

<file path=ppt/theme/theme5.xml><?xml version="1.0" encoding="utf-8"?>
<a:theme xmlns:a="http://schemas.openxmlformats.org/drawingml/2006/main" name="Pink Template">
  <a:themeElements>
    <a:clrScheme name="NECA colours">
      <a:dk1>
        <a:srgbClr val="000000"/>
      </a:dk1>
      <a:lt1>
        <a:srgbClr val="FFFFFF"/>
      </a:lt1>
      <a:dk2>
        <a:srgbClr val="44546A"/>
      </a:dk2>
      <a:lt2>
        <a:srgbClr val="E7E6E6"/>
      </a:lt2>
      <a:accent1>
        <a:srgbClr val="8F3E8D"/>
      </a:accent1>
      <a:accent2>
        <a:srgbClr val="00468A"/>
      </a:accent2>
      <a:accent3>
        <a:srgbClr val="33A38B"/>
      </a:accent3>
      <a:accent4>
        <a:srgbClr val="EC1162"/>
      </a:accent4>
      <a:accent5>
        <a:srgbClr val="F15B28"/>
      </a:accent5>
      <a:accent6>
        <a:srgbClr val="0057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CA Powerpoint TEMPLATE" id="{418472F7-6596-CA49-94A5-49F0E7C5AE95}" vid="{DC0609CE-4840-294E-B414-C92E6694F2F0}"/>
    </a:ext>
  </a:extLst>
</a:theme>
</file>

<file path=ppt/theme/theme6.xml><?xml version="1.0" encoding="utf-8"?>
<a:theme xmlns:a="http://schemas.openxmlformats.org/drawingml/2006/main" name="Teal Master">
  <a:themeElements>
    <a:clrScheme name="NECA colours">
      <a:dk1>
        <a:srgbClr val="000000"/>
      </a:dk1>
      <a:lt1>
        <a:srgbClr val="FFFFFF"/>
      </a:lt1>
      <a:dk2>
        <a:srgbClr val="44546A"/>
      </a:dk2>
      <a:lt2>
        <a:srgbClr val="E7E6E6"/>
      </a:lt2>
      <a:accent1>
        <a:srgbClr val="8F3E8D"/>
      </a:accent1>
      <a:accent2>
        <a:srgbClr val="00468A"/>
      </a:accent2>
      <a:accent3>
        <a:srgbClr val="33A38B"/>
      </a:accent3>
      <a:accent4>
        <a:srgbClr val="EC1162"/>
      </a:accent4>
      <a:accent5>
        <a:srgbClr val="F15B28"/>
      </a:accent5>
      <a:accent6>
        <a:srgbClr val="0057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CA Powerpoint TEMPLATE" id="{418472F7-6596-CA49-94A5-49F0E7C5AE95}" vid="{8EA27C24-7350-0F40-BD47-61EC57EAA8B3}"/>
    </a:ext>
  </a:extLst>
</a:theme>
</file>

<file path=ppt/theme/theme7.xml><?xml version="1.0" encoding="utf-8"?>
<a:theme xmlns:a="http://schemas.openxmlformats.org/drawingml/2006/main" name="Purple Template">
  <a:themeElements>
    <a:clrScheme name="NECA colours">
      <a:dk1>
        <a:srgbClr val="000000"/>
      </a:dk1>
      <a:lt1>
        <a:srgbClr val="FFFFFF"/>
      </a:lt1>
      <a:dk2>
        <a:srgbClr val="44546A"/>
      </a:dk2>
      <a:lt2>
        <a:srgbClr val="E7E6E6"/>
      </a:lt2>
      <a:accent1>
        <a:srgbClr val="8F3E8D"/>
      </a:accent1>
      <a:accent2>
        <a:srgbClr val="00468A"/>
      </a:accent2>
      <a:accent3>
        <a:srgbClr val="33A38B"/>
      </a:accent3>
      <a:accent4>
        <a:srgbClr val="EC1162"/>
      </a:accent4>
      <a:accent5>
        <a:srgbClr val="F15B28"/>
      </a:accent5>
      <a:accent6>
        <a:srgbClr val="0057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CA Powerpoint TEMPLATE" id="{418472F7-6596-CA49-94A5-49F0E7C5AE95}" vid="{E36C6EAF-CEE4-0948-80B1-54CF00488EA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a9e3cd4-4bea-4fa6-bbe7-baef3c848837">
      <Terms xmlns="http://schemas.microsoft.com/office/infopath/2007/PartnerControls"/>
    </lcf76f155ced4ddcb4097134ff3c332f>
    <TaxCatchAll xmlns="592f3942-4e45-4f18-bdae-8395e73f63d9" xsi:nil="true"/>
    <SharedWithUsers xmlns="5ca95a19-1ba2-4b2e-934a-816748e0e04f">
      <UserInfo>
        <DisplayName>Berry, Karen (North East CA)</DisplayName>
        <AccountId>174</AccountId>
        <AccountType/>
      </UserInfo>
      <UserInfo>
        <DisplayName>Lee, Helen (North East CA)</DisplayName>
        <AccountId>164</AccountId>
        <AccountType/>
      </UserInfo>
      <UserInfo>
        <DisplayName>Douglas, Jess (North East CA)</DisplayName>
        <AccountId>15</AccountId>
        <AccountType/>
      </UserInfo>
      <UserInfo>
        <DisplayName>Robson, Jen (North East CA)</DisplayName>
        <AccountId>38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A939C4106E5843B52765922A0E2CE6" ma:contentTypeVersion="4" ma:contentTypeDescription="Create a new document." ma:contentTypeScope="" ma:versionID="8e79d173dc8441586032a8462da91a38">
  <xsd:schema xmlns:xsd="http://www.w3.org/2001/XMLSchema" xmlns:xs="http://www.w3.org/2001/XMLSchema" xmlns:p="http://schemas.microsoft.com/office/2006/metadata/properties" xmlns:ns2="e129d3e0-1225-4769-bfa1-e0cd55be0938" xmlns:ns3="5ca95a19-1ba2-4b2e-934a-816748e0e04f" xmlns:ns4="6a9e3cd4-4bea-4fa6-bbe7-baef3c848837" xmlns:ns5="592f3942-4e45-4f18-bdae-8395e73f63d9" targetNamespace="http://schemas.microsoft.com/office/2006/metadata/properties" ma:root="true" ma:fieldsID="cd9a10e7d8dacbde8406a38c8451061b" ns2:_="" ns3:_="" ns4:_="" ns5:_="">
    <xsd:import namespace="e129d3e0-1225-4769-bfa1-e0cd55be0938"/>
    <xsd:import namespace="5ca95a19-1ba2-4b2e-934a-816748e0e04f"/>
    <xsd:import namespace="6a9e3cd4-4bea-4fa6-bbe7-baef3c848837"/>
    <xsd:import namespace="592f3942-4e45-4f18-bdae-8395e73f63d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MediaServiceDateTaken" minOccurs="0"/>
                <xsd:element ref="ns3:SharedWithUsers" minOccurs="0"/>
                <xsd:element ref="ns3:SharedWithDetails" minOccurs="0"/>
                <xsd:element ref="ns2:MediaServiceSearchProperties" minOccurs="0"/>
                <xsd:element ref="ns4:lcf76f155ced4ddcb4097134ff3c332f"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9d3e0-1225-4769-bfa1-e0cd55be09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a95a19-1ba2-4b2e-934a-816748e0e04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9e3cd4-4bea-4fa6-bbe7-baef3c848837" elementFormDefault="qualified">
    <xsd:import namespace="http://schemas.microsoft.com/office/2006/documentManagement/types"/>
    <xsd:import namespace="http://schemas.microsoft.com/office/infopath/2007/PartnerControls"/>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2e46b9b-9eb4-4263-a0bd-b634727372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92f3942-4e45-4f18-bdae-8395e73f63d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16ec1e3-7932-4501-b127-b12177067531}" ma:internalName="TaxCatchAll" ma:showField="CatchAllData" ma:web="592f3942-4e45-4f18-bdae-8395e73f63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30DB8D-8750-4CED-A733-DFF0F77ACE34}">
  <ds:schemaRefs>
    <ds:schemaRef ds:uri="http://schemas.microsoft.com/office/2006/documentManagement/types"/>
    <ds:schemaRef ds:uri="e129d3e0-1225-4769-bfa1-e0cd55be0938"/>
    <ds:schemaRef ds:uri="http://schemas.microsoft.com/office/infopath/2007/PartnerControls"/>
    <ds:schemaRef ds:uri="http://purl.org/dc/dcmitype/"/>
    <ds:schemaRef ds:uri="http://schemas.microsoft.com/office/2006/metadata/properties"/>
    <ds:schemaRef ds:uri="6a9e3cd4-4bea-4fa6-bbe7-baef3c848837"/>
    <ds:schemaRef ds:uri="http://www.w3.org/XML/1998/namespace"/>
    <ds:schemaRef ds:uri="http://schemas.openxmlformats.org/package/2006/metadata/core-properties"/>
    <ds:schemaRef ds:uri="592f3942-4e45-4f18-bdae-8395e73f63d9"/>
    <ds:schemaRef ds:uri="5ca95a19-1ba2-4b2e-934a-816748e0e04f"/>
    <ds:schemaRef ds:uri="http://purl.org/dc/terms/"/>
    <ds:schemaRef ds:uri="http://purl.org/dc/elements/1.1/"/>
  </ds:schemaRefs>
</ds:datastoreItem>
</file>

<file path=customXml/itemProps2.xml><?xml version="1.0" encoding="utf-8"?>
<ds:datastoreItem xmlns:ds="http://schemas.openxmlformats.org/officeDocument/2006/customXml" ds:itemID="{ADBA9B50-7834-44A9-95C0-DFB2970605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29d3e0-1225-4769-bfa1-e0cd55be0938"/>
    <ds:schemaRef ds:uri="5ca95a19-1ba2-4b2e-934a-816748e0e04f"/>
    <ds:schemaRef ds:uri="6a9e3cd4-4bea-4fa6-bbe7-baef3c848837"/>
    <ds:schemaRef ds:uri="592f3942-4e45-4f18-bdae-8395e73f63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324310-C0B9-4E5B-AFC6-6A82925C7C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North East CA PowerPoint Template (4)</Template>
  <TotalTime>696</TotalTime>
  <Words>1592</Words>
  <Application>Microsoft Office PowerPoint</Application>
  <PresentationFormat>Widescreen</PresentationFormat>
  <Paragraphs>314</Paragraphs>
  <Slides>7</Slides>
  <Notes>1</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7</vt:i4>
      </vt:variant>
    </vt:vector>
  </HeadingPairs>
  <TitlesOfParts>
    <vt:vector size="20" baseType="lpstr">
      <vt:lpstr>Aptos</vt:lpstr>
      <vt:lpstr>Aptos ExtraBold</vt:lpstr>
      <vt:lpstr>Aptos Light</vt:lpstr>
      <vt:lpstr>Aptos SemiBold</vt:lpstr>
      <vt:lpstr>Arial</vt:lpstr>
      <vt:lpstr>Calibri</vt:lpstr>
      <vt:lpstr>Master Template</vt:lpstr>
      <vt:lpstr>Orange Template</vt:lpstr>
      <vt:lpstr>Blue Template</vt:lpstr>
      <vt:lpstr>Green Template</vt:lpstr>
      <vt:lpstr>Pink Template</vt:lpstr>
      <vt:lpstr>Teal Master</vt:lpstr>
      <vt:lpstr>Purple Template</vt:lpstr>
      <vt:lpstr>Public Transport tickets in the North East</vt:lpstr>
      <vt:lpstr>Under 16</vt:lpstr>
      <vt:lpstr>Ages 16 – 18</vt:lpstr>
      <vt:lpstr>Ages 19 – 21</vt:lpstr>
      <vt:lpstr>Adult: 22 and over</vt:lpstr>
      <vt:lpstr>Concessionary products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Transport tickets in the North East</dc:title>
  <dc:creator>Winstanley, Kate (North East CA)</dc:creator>
  <cp:lastModifiedBy>Sarah Bristow-Wood</cp:lastModifiedBy>
  <cp:revision>7</cp:revision>
  <dcterms:created xsi:type="dcterms:W3CDTF">2025-02-21T14:52:12Z</dcterms:created>
  <dcterms:modified xsi:type="dcterms:W3CDTF">2025-05-08T06:53:39Z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0x010100A3A939C4106E5843B52765922A0E2CE6</vt:lpwstr>
  </property>
  <property fmtid="{D5CDD505-2E9C-101B-9397-08002B2CF9AE}" pid="3" name="MediaServiceImageTags">
    <vt:lpwstr/>
  </property>
</Properties>
</file>